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6" r:id="rId4"/>
    <p:sldId id="258" r:id="rId5"/>
    <p:sldId id="260" r:id="rId6"/>
    <p:sldId id="261" r:id="rId7"/>
    <p:sldId id="259" r:id="rId8"/>
    <p:sldId id="262" r:id="rId9"/>
    <p:sldId id="264" r:id="rId10"/>
    <p:sldId id="263" r:id="rId11"/>
    <p:sldId id="281" r:id="rId12"/>
    <p:sldId id="265" r:id="rId13"/>
    <p:sldId id="283" r:id="rId14"/>
    <p:sldId id="284" r:id="rId15"/>
    <p:sldId id="285" r:id="rId16"/>
    <p:sldId id="282" r:id="rId17"/>
    <p:sldId id="287" r:id="rId18"/>
    <p:sldId id="286" r:id="rId19"/>
    <p:sldId id="291" r:id="rId20"/>
    <p:sldId id="293" r:id="rId21"/>
    <p:sldId id="289" r:id="rId22"/>
    <p:sldId id="290" r:id="rId23"/>
    <p:sldId id="294" r:id="rId24"/>
    <p:sldId id="29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CC"/>
    <a:srgbClr val="CCE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21" autoAdjust="0"/>
  </p:normalViewPr>
  <p:slideViewPr>
    <p:cSldViewPr snapToGrid="0" showGuides="1">
      <p:cViewPr varScale="1">
        <p:scale>
          <a:sx n="89" d="100"/>
          <a:sy n="89" d="100"/>
        </p:scale>
        <p:origin x="29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C8A1-74BC-44AD-A959-9E2C7A5A9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B57A6-43AB-4581-A0A9-DE2DBF511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953C7-BBD4-413F-BD0B-C14401AF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A3F81-2AF0-40C6-A950-4218ACCB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CCD8B-ED85-4516-9BFB-E7F8F91AE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8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3328-BAD6-4016-B53A-0AE3A9C93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F02CB-57A1-425E-A6D2-6899A63E1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0D4D5-8C4E-4CDB-943E-DF543D09F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D653F-893D-4B00-9900-854D1337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85C46-C945-4313-893D-29920A29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48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DF8224-2885-4228-BAE2-ED7191E754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BEA40-1F78-4AC1-9BE8-3401A4F90C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EAC01-602F-4D0A-BF14-9FE68A69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7554F-3961-42E1-A81A-AD63B979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BC861-1D4D-43FD-8CCB-9AE6ECE42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56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7E9CE-B8CD-44B8-B729-DAC1A3A57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7EA32-2CB7-43CA-921A-F15D42A16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F2EC0-90FC-47E0-BE15-73E5F97D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46C04-C375-43CC-8D4E-C198C4E64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41164-CAC9-4751-98F5-7E8A34AD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8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3C686-55D8-483E-B889-BA6A5FDEA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AEC5B-C434-47FC-8275-7F00E0E81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4FF1F-C5C9-4F52-BA71-89462884E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0CDAD-88DE-49E0-9EE7-10CF2DA1A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C2498-8BB3-46DF-A1CB-4B2FC3F81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7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DD18-4F89-4178-ADB3-4F1821E5B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11670-EBB0-451A-8304-0DB24EF8E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A14A-604D-42E3-B43D-5A1591FB2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D2EFD-2511-4832-81C4-2635E0E9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57F30-C7B0-4485-B132-F7299A8C3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AE61E-3399-4830-800B-DB821921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8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86E55-20A2-46DC-8395-6CE49AE9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6D3DE-C8D9-443A-B7A5-173C1B293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10E9C-17F3-4155-9BB9-78E01E01E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9D9F4-7D2D-4E16-B4FB-4BCEBD252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1E7D47-EB93-4043-9EFD-83EF05ACF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0228FF-04C1-4406-8A28-06F6A896C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7D8753-08D6-4402-82D3-BE36CDEA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913D52-B6FC-4543-9C7A-7018EA65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10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279D1-2B0D-448E-BAF8-FB21CD8F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F47DC5-AE2F-48D3-99A3-1ADA1E18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2E0A1-09F3-4D72-B261-20D7014A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0A8AF-D46B-4D58-9166-60EEB955C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44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36307-424C-47E3-ADEB-6C3E0554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33DD70-1F2E-4DC3-864E-BD5A3F10F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1E62E-60EE-4AA3-8A08-D5BECA91C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14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9209B-C673-45E5-9E4E-1684F21A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FCCEF-80BE-4E5D-B149-EC04CF5B2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08BB6E-BB8D-4F0E-A640-210DE7401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05D78-60C2-4008-9659-F956E354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BA73C-C3FC-4235-836C-21FAEF8F7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6758DB-A3ED-4482-97E1-D9A0D453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69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14984-E913-4A69-9742-8AE07C5D6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48D456-E6E5-423B-9078-975957F55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B8423-1417-43E3-B3BA-17A19B2E0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85A56-F7B5-4F17-B794-D135069C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66B40F-2C90-46E8-8879-D9F269FF6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C2F61-92D1-4421-AED0-D6F8A15E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42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92D050"/>
            </a:gs>
            <a:gs pos="86395">
              <a:srgbClr val="92D050"/>
            </a:gs>
            <a:gs pos="48000">
              <a:srgbClr val="CCE9AD"/>
            </a:gs>
            <a:gs pos="81000">
              <a:srgbClr val="92D05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4CA1EC-85FB-4B3A-A76C-268D7640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5669D-22D1-44E7-8212-8086CF77C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4E5E9-E9C8-43B4-BFD3-6A2F30132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14E1E-3093-49E7-B5CA-CC10CC969B0B}" type="datetimeFigureOut">
              <a:rPr lang="en-GB" smtClean="0"/>
              <a:t>26/11/2024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6E123-BE3A-468B-B4E6-235EF2822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133CF-F18F-4B3B-A44C-F6734FD1C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DA1353-8AE5-42CF-9EB2-CFDA09021D5D}"/>
              </a:ext>
            </a:extLst>
          </p:cNvPr>
          <p:cNvSpPr txBox="1"/>
          <p:nvPr userDrawn="1"/>
        </p:nvSpPr>
        <p:spPr>
          <a:xfrm flipH="1">
            <a:off x="9647138" y="6369764"/>
            <a:ext cx="1799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©KS2Gems2025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76EB9A-F8BF-9C13-1F7D-1F19FE37CA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6442301"/>
            <a:ext cx="15779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30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B6219-2D29-48B9-820B-2C9EB7B605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anchor="ctr"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KS2 Assessment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0E49DF-BAF8-412A-B662-CFA50C017B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53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an inference question for a non-fiction text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9549328-7032-45F6-94A1-CD63C574D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2630" y="2711589"/>
            <a:ext cx="7915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7318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294" y="1717953"/>
            <a:ext cx="11515411" cy="4638397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anchor="t">
            <a:normAutofit/>
          </a:bodyPr>
          <a:lstStyle/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Paper 1 questions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781" y="2772082"/>
            <a:ext cx="4608512" cy="218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3786" y="2713438"/>
            <a:ext cx="52006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E87C23E-326B-4309-9CC5-14583CBA6A8C}"/>
              </a:ext>
            </a:extLst>
          </p:cNvPr>
          <p:cNvSpPr txBox="1">
            <a:spLocks/>
          </p:cNvSpPr>
          <p:nvPr/>
        </p:nvSpPr>
        <p:spPr>
          <a:xfrm>
            <a:off x="838200" y="86232"/>
            <a:ext cx="10515600" cy="13255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GPS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1: Arithmetic – worth 40 marks; time allowed 30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2: Reasoning – worth 35 marks; time allowed 40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3: Reasoning – worth 35 marks; time allowed 40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papers will include learning from prior years.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12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 – Arithmetic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Covers: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mathematical calculations [mental and written]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fact knowledge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 with fractions, decimals and percentages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489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19743B-5886-44D4-9A5B-C54D22881F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78" y="4144787"/>
            <a:ext cx="4636197" cy="201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80FBD2B-C8BE-4D9A-BE40-C2C25A00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129" y="1873080"/>
            <a:ext cx="4115742" cy="183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E5EFA5D-B37D-44D5-B89A-F655787D0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3927" y="4144788"/>
            <a:ext cx="4071029" cy="201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381D5A-DAA2-40BD-82C3-06D101787106}"/>
              </a:ext>
            </a:extLst>
          </p:cNvPr>
          <p:cNvSpPr txBox="1"/>
          <p:nvPr/>
        </p:nvSpPr>
        <p:spPr>
          <a:xfrm>
            <a:off x="432079" y="2126643"/>
            <a:ext cx="3222357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</a:t>
            </a:r>
          </a:p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Questions</a:t>
            </a:r>
          </a:p>
        </p:txBody>
      </p:sp>
    </p:spTree>
    <p:extLst>
      <p:ext uri="{BB962C8B-B14F-4D97-AF65-F5344CB8AC3E}">
        <p14:creationId xmlns:p14="http://schemas.microsoft.com/office/powerpoint/2010/main" val="2416049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Papers 2 &amp; 3 – Reasoning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papers assess: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Mathematical fluency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295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 Sample Questions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EFC91A7-6B97-4696-A91F-B9ACAB3CA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0373" y="2342229"/>
            <a:ext cx="4615627" cy="217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035AC686-569F-45DC-9E4A-E790F10B3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849" y="2009134"/>
            <a:ext cx="4788842" cy="375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0040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 Sample Questions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F576108-4213-4C95-8254-5DEEC8153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424" y="2107545"/>
            <a:ext cx="5334000" cy="397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0299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 assessment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areas – Working Scientifically and Knowledge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 draw on assessments from Years 3, 4 &amp; 5 as well as Y6 assessment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215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Access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88911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Headteachers make the final decision about pupil participation in the tests.</a:t>
            </a:r>
          </a:p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From the Government Guidance ARA 5.3:</a:t>
            </a:r>
          </a:p>
          <a:p>
            <a:pPr marL="0" indent="0" algn="l">
              <a:spcBef>
                <a:spcPts val="2625"/>
              </a:spcBef>
              <a:buNone/>
            </a:pPr>
            <a:r>
              <a:rPr lang="en-US" sz="2900" b="1" i="0" dirty="0">
                <a:solidFill>
                  <a:srgbClr val="0B0C0C"/>
                </a:solidFill>
                <a:effectLst/>
                <a:latin typeface="GDS Transport"/>
              </a:rPr>
              <a:t>Decisions on participation in the tests</a:t>
            </a:r>
          </a:p>
          <a:p>
            <a:pPr algn="l">
              <a:spcBef>
                <a:spcPts val="375"/>
              </a:spcBef>
              <a:spcAft>
                <a:spcPts val="1500"/>
              </a:spcAft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Headteachers make the final decision about whether it is appropriate for a pupil to take the tests. In instances where a headteacher has cause to consider whether a pupil should participate in the tests, they should:</a:t>
            </a:r>
          </a:p>
          <a:p>
            <a:pPr algn="l">
              <a:spcBef>
                <a:spcPts val="150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discuss the pupil’s circumstances and needs with their parents and teachers</a:t>
            </a:r>
          </a:p>
          <a:p>
            <a:pPr algn="l">
              <a:spcBef>
                <a:spcPts val="150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consult, if appropriate, with their Special Educational Needs Coordinator (SENCO), educational psychologist, medical professional or other specialist staff to consider </a:t>
            </a:r>
            <a:r>
              <a:rPr lang="en-US" sz="2900" b="1" i="0" dirty="0">
                <a:solidFill>
                  <a:srgbClr val="0B0C0C"/>
                </a:solidFill>
                <a:effectLst/>
                <a:latin typeface="GDS Transport"/>
              </a:rPr>
              <a:t>access arrangements </a:t>
            </a: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that might be appropriate to enable pupils to demonstrate their full abilities</a:t>
            </a:r>
          </a:p>
          <a:p>
            <a:pPr algn="l">
              <a:spcBef>
                <a:spcPts val="1500"/>
              </a:spcBef>
              <a:spcAft>
                <a:spcPts val="1500"/>
              </a:spcAft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If a headteacher decides a pupil should not take one or more of the tests, they should report this decision to the pupil’s parents.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1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 assessment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subject is assessed in different ways in accordance with Government requirements</a:t>
            </a:r>
          </a:p>
        </p:txBody>
      </p:sp>
    </p:spTree>
    <p:extLst>
      <p:ext uri="{BB962C8B-B14F-4D97-AF65-F5344CB8AC3E}">
        <p14:creationId xmlns:p14="http://schemas.microsoft.com/office/powerpoint/2010/main" val="1815574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Access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provides detailed guidance and criteria for teachers to determine if access arrangements are available for individual children.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arrangements vary from child to child according to need.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child’s teacher will discuss access arrangements for your child with you and your child.</a:t>
            </a:r>
          </a:p>
        </p:txBody>
      </p:sp>
    </p:spTree>
    <p:extLst>
      <p:ext uri="{BB962C8B-B14F-4D97-AF65-F5344CB8AC3E}">
        <p14:creationId xmlns:p14="http://schemas.microsoft.com/office/powerpoint/2010/main" val="3000477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After Test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sets the reporting dates.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 will be able to access the results of the tests online on </a:t>
            </a:r>
            <a:r>
              <a:rPr lang="en-GB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8th July 2025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 communicate test results and teacher assessments to parents after that date.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KS2 assessments are communicated to secondary schools.</a:t>
            </a:r>
          </a:p>
        </p:txBody>
      </p:sp>
    </p:spTree>
    <p:extLst>
      <p:ext uri="{BB962C8B-B14F-4D97-AF65-F5344CB8AC3E}">
        <p14:creationId xmlns:p14="http://schemas.microsoft.com/office/powerpoint/2010/main" val="1137887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What do the results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test will have a raw score and a scaled score.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 scores are calculated nationally.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scaled score of 100 represents the ‘expected score’.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 scores range from 80 to 120.</a:t>
            </a:r>
          </a:p>
          <a:p>
            <a:pPr marL="0" indent="0">
              <a:lnSpc>
                <a:spcPct val="200000"/>
              </a:lnSpc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990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65263-43D6-4FC6-8290-AD6F3A98126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3" name="Thought Bubble: Cloud 2">
            <a:extLst>
              <a:ext uri="{FF2B5EF4-FFF2-40B4-BE49-F238E27FC236}">
                <a16:creationId xmlns:a16="http://schemas.microsoft.com/office/drawing/2014/main" id="{21854EEE-8120-4041-BF05-FAE7447D853E}"/>
              </a:ext>
            </a:extLst>
          </p:cNvPr>
          <p:cNvSpPr/>
          <p:nvPr/>
        </p:nvSpPr>
        <p:spPr>
          <a:xfrm>
            <a:off x="753626" y="3429000"/>
            <a:ext cx="3587262" cy="2740688"/>
          </a:xfrm>
          <a:prstGeom prst="cloudCallout">
            <a:avLst>
              <a:gd name="adj1" fmla="val -5761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pple Chancery" panose="03020702040506060504" pitchFamily="66" charset="0"/>
              </a:rPr>
              <a:t>I was wondering…</a:t>
            </a:r>
          </a:p>
        </p:txBody>
      </p:sp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44DE0847-B9E5-4F7B-869B-14EBBF3D115D}"/>
              </a:ext>
            </a:extLst>
          </p:cNvPr>
          <p:cNvSpPr/>
          <p:nvPr/>
        </p:nvSpPr>
        <p:spPr>
          <a:xfrm>
            <a:off x="7136004" y="3429000"/>
            <a:ext cx="3587262" cy="2740688"/>
          </a:xfrm>
          <a:prstGeom prst="cloudCallout">
            <a:avLst>
              <a:gd name="adj1" fmla="val 86925"/>
              <a:gd name="adj2" fmla="val 35002"/>
            </a:avLst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pple Chancery" panose="03020702040506060504" pitchFamily="66" charset="0"/>
              </a:rPr>
              <a:t>What if…</a:t>
            </a: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C82E415A-C9B2-4A37-9167-908DD9F47286}"/>
              </a:ext>
            </a:extLst>
          </p:cNvPr>
          <p:cNvSpPr/>
          <p:nvPr/>
        </p:nvSpPr>
        <p:spPr>
          <a:xfrm>
            <a:off x="4075444" y="1863132"/>
            <a:ext cx="3587262" cy="2740688"/>
          </a:xfrm>
          <a:prstGeom prst="cloudCallout">
            <a:avLst>
              <a:gd name="adj1" fmla="val 24460"/>
              <a:gd name="adj2" fmla="val 127028"/>
            </a:avLst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pple Chancery" panose="03020702040506060504" pitchFamily="66" charset="0"/>
              </a:rPr>
              <a:t>How can I help my child?</a:t>
            </a:r>
          </a:p>
        </p:txBody>
      </p:sp>
    </p:spTree>
    <p:extLst>
      <p:ext uri="{BB962C8B-B14F-4D97-AF65-F5344CB8AC3E}">
        <p14:creationId xmlns:p14="http://schemas.microsoft.com/office/powerpoint/2010/main" val="3819284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78C0E2-8FEA-AD34-CD78-054597558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383" y="620383"/>
            <a:ext cx="5617234" cy="561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1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2CD43-C456-270E-6B91-FC4337D9E13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Week Timetable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BFD0A-0454-FB80-3110-B7E5E48CA2A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The timetable is determined by the Standards and Testing Agency.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726CA6-2193-195B-83E7-83021D0B3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786" y="2406770"/>
            <a:ext cx="5418428" cy="369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1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– Test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Grammar, Punctuation &amp; Spelling – 2 Tests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– Teacher assessment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32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- test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Booklet contains 3 texts of increasing difficulty and a mix of genre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Booklet  - questions on all 3 texts worth 50 marks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hour to read texts and answer questions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6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Grammar, Punctuation and Spelling – tests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papers: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1: short answer questions worth 50 marks – 45 minutes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2: spelling worth 20 marks – guidance time 15 minutes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4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– Teacher assessment using Teacher Assessment Framework</a:t>
            </a:r>
          </a:p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can be assessed as one of the following: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towards the expected standard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at the expected standard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at greater depth within the expected standard</a:t>
            </a:r>
          </a:p>
          <a:p>
            <a:pPr algn="ctr">
              <a:buNone/>
            </a:pPr>
            <a:endParaRPr lang="en-GB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38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types and weighting: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Inference – 42%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retrieval – 30%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 of words 20%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Evaluative – 6%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Summarise – 2%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056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an inference question for a fiction text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E98815-D4AC-44C2-ADB5-8BA1FABE4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212" y="2700442"/>
            <a:ext cx="80295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86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710</Words>
  <Application>Microsoft Office PowerPoint</Application>
  <PresentationFormat>Widescreen</PresentationFormat>
  <Paragraphs>94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Apple Chancery</vt:lpstr>
      <vt:lpstr>Arial</vt:lpstr>
      <vt:lpstr>Calibri</vt:lpstr>
      <vt:lpstr>Calibri Light</vt:lpstr>
      <vt:lpstr>GDS Transport</vt:lpstr>
      <vt:lpstr>Office Theme</vt:lpstr>
      <vt:lpstr>End of KS2 Assessment</vt:lpstr>
      <vt:lpstr>KS2 Assessment</vt:lpstr>
      <vt:lpstr>Test Week Timetable</vt:lpstr>
      <vt:lpstr>KS2 Assessment - English</vt:lpstr>
      <vt:lpstr>KS2 Assessment - English </vt:lpstr>
      <vt:lpstr>KS2 Assessment - English </vt:lpstr>
      <vt:lpstr>KS2 Assessment - English </vt:lpstr>
      <vt:lpstr>KS2 Assessment – English Reading Test </vt:lpstr>
      <vt:lpstr>KS2 Assessment – English Reading Test </vt:lpstr>
      <vt:lpstr>KS2 Assessment – English Reading Test </vt:lpstr>
      <vt:lpstr>Sample Paper 1 questions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Science</vt:lpstr>
      <vt:lpstr>KS2 Assessment – Access Arrangements</vt:lpstr>
      <vt:lpstr>KS2 Assessment – Access Arrangements</vt:lpstr>
      <vt:lpstr>KS2 Assessment – After Test Week</vt:lpstr>
      <vt:lpstr>KS2 Assessment – What do the results mean?</vt:lpstr>
      <vt:lpstr>Any questions?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of KS2 Assessment</dc:title>
  <dc:creator>anne.pillar@gmail.com</dc:creator>
  <cp:lastModifiedBy>anne pillar</cp:lastModifiedBy>
  <cp:revision>12</cp:revision>
  <dcterms:created xsi:type="dcterms:W3CDTF">2022-01-26T13:17:15Z</dcterms:created>
  <dcterms:modified xsi:type="dcterms:W3CDTF">2024-11-26T14:32:43Z</dcterms:modified>
</cp:coreProperties>
</file>