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7" r:id="rId3"/>
    <p:sldId id="268" r:id="rId4"/>
    <p:sldId id="260" r:id="rId5"/>
    <p:sldId id="262" r:id="rId6"/>
    <p:sldId id="263" r:id="rId7"/>
    <p:sldId id="265" r:id="rId8"/>
    <p:sldId id="258" r:id="rId9"/>
    <p:sldId id="266" r:id="rId10"/>
    <p:sldId id="259" r:id="rId11"/>
    <p:sldId id="261" r:id="rId12"/>
    <p:sldId id="264"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336600"/>
    <a:srgbClr val="009900"/>
    <a:srgbClr val="66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59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8" name="Footer Placeholder 4"/>
          <p:cNvSpPr>
            <a:spLocks noGrp="1"/>
          </p:cNvSpPr>
          <p:nvPr>
            <p:ph type="ftr" sz="quarter" idx="11"/>
          </p:nvPr>
        </p:nvSpPr>
        <p:spPr/>
        <p:txBody>
          <a:bodyPr/>
          <a:lstStyle>
            <a:lvl1pPr>
              <a:defRPr/>
            </a:lvl1pPr>
          </a:lstStyle>
          <a:p>
            <a:endParaRPr lang="en-GB"/>
          </a:p>
        </p:txBody>
      </p:sp>
      <p:sp>
        <p:nvSpPr>
          <p:cNvPr id="9"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4" name="Footer Placeholder 4"/>
          <p:cNvSpPr>
            <a:spLocks noGrp="1"/>
          </p:cNvSpPr>
          <p:nvPr>
            <p:ph type="ftr" sz="quarter" idx="11"/>
          </p:nvPr>
        </p:nvSpPr>
        <p:spPr/>
        <p:txBody>
          <a:bodyPr/>
          <a:lstStyle>
            <a:lvl1pPr>
              <a:defRPr/>
            </a:lvl1pPr>
          </a:lstStyle>
          <a:p>
            <a:endParaRPr lang="en-GB"/>
          </a:p>
        </p:txBody>
      </p:sp>
      <p:sp>
        <p:nvSpPr>
          <p:cNvPr id="5"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3" name="Footer Placeholder 4"/>
          <p:cNvSpPr>
            <a:spLocks noGrp="1"/>
          </p:cNvSpPr>
          <p:nvPr>
            <p:ph type="ftr" sz="quarter" idx="11"/>
          </p:nvPr>
        </p:nvSpPr>
        <p:spPr/>
        <p:txBody>
          <a:bodyPr/>
          <a:lstStyle>
            <a:lvl1pPr>
              <a:defRPr/>
            </a:lvl1pPr>
          </a:lstStyle>
          <a:p>
            <a:endParaRPr lang="en-GB"/>
          </a:p>
        </p:txBody>
      </p:sp>
      <p:sp>
        <p:nvSpPr>
          <p:cNvPr id="4"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78E97065-492E-4D9D-934D-24B4494789A1}" type="datetimeFigureOut">
              <a:rPr lang="en-GB" smtClean="0"/>
              <a:pPr/>
              <a:t>14/01/2021</a:t>
            </a:fld>
            <a:endParaRPr lang="en-GB"/>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9FC7E687-9E65-43F9-AF7E-76933784282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FF33"/>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solidFill>
            <a:schemeClr val="bg1"/>
          </a:solidFill>
          <a:ln w="38100">
            <a:solidFill>
              <a:srgbClr val="7030A0"/>
            </a:solid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solidFill>
            <a:schemeClr val="bg1"/>
          </a:solidFill>
          <a:ln w="38100">
            <a:solidFill>
              <a:srgbClr val="7030A0"/>
            </a:solid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fld id="{78E97065-492E-4D9D-934D-24B4494789A1}" type="datetimeFigureOut">
              <a:rPr lang="en-GB" smtClean="0"/>
              <a:pPr/>
              <a:t>14/01/2021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smtClean="0">
                <a:solidFill>
                  <a:schemeClr val="tx1">
                    <a:tint val="75000"/>
                  </a:schemeClr>
                </a:solidFill>
                <a:latin typeface="+mn-lt"/>
                <a:cs typeface="+mn-cs"/>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fld id="{9FC7E687-9E65-43F9-AF7E-76933784282E}" type="slidenum">
              <a:rPr lang="en-GB" smtClean="0"/>
              <a:pPr/>
              <a:t>‹#›</a:t>
            </a:fld>
            <a:endParaRPr lang="en-GB"/>
          </a:p>
        </p:txBody>
      </p:sp>
      <p:sp>
        <p:nvSpPr>
          <p:cNvPr id="2" name="Text Box 2"/>
          <p:cNvSpPr txBox="1">
            <a:spLocks noChangeArrowheads="1"/>
          </p:cNvSpPr>
          <p:nvPr userDrawn="1"/>
        </p:nvSpPr>
        <p:spPr bwMode="auto">
          <a:xfrm>
            <a:off x="7315200" y="6537325"/>
            <a:ext cx="1828800" cy="320675"/>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noProof="1" smtClean="0">
                <a:ln>
                  <a:noFill/>
                </a:ln>
                <a:solidFill>
                  <a:srgbClr val="000000"/>
                </a:solidFill>
                <a:effectLst/>
                <a:latin typeface="Arial" pitchFamily="34" charset="0"/>
                <a:cs typeface="Arial" pitchFamily="34" charset="0"/>
              </a:rPr>
              <a:t>©</a:t>
            </a:r>
            <a:r>
              <a:rPr kumimoji="0" lang="en-GB" sz="1200" b="0" i="0" u="none" strike="noStrike" cap="none" normalizeH="0" baseline="0" smtClean="0">
                <a:ln>
                  <a:noFill/>
                </a:ln>
                <a:solidFill>
                  <a:srgbClr val="000000"/>
                </a:solidFill>
                <a:effectLst/>
                <a:latin typeface="Arial" pitchFamily="34" charset="0"/>
                <a:cs typeface="Arial" pitchFamily="34" charset="0"/>
              </a:rPr>
              <a:t>KS2Gems 2020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4400" kern="1200">
          <a:solidFill>
            <a:schemeClr val="tx1"/>
          </a:solidFill>
          <a:latin typeface="Comic Sans MS" pitchFamily="66" charset="0"/>
          <a:ea typeface="+mj-ea"/>
          <a:cs typeface="+mj-cs"/>
        </a:defRPr>
      </a:lvl1pPr>
      <a:lvl2pPr algn="ctr" rtl="0" eaLnBrk="1" fontAlgn="base" hangingPunct="1">
        <a:spcBef>
          <a:spcPct val="0"/>
        </a:spcBef>
        <a:spcAft>
          <a:spcPct val="0"/>
        </a:spcAft>
        <a:defRPr sz="4400">
          <a:solidFill>
            <a:schemeClr val="tx1"/>
          </a:solidFill>
          <a:latin typeface="Comic Sans MS" pitchFamily="66" charset="0"/>
        </a:defRPr>
      </a:lvl2pPr>
      <a:lvl3pPr algn="ctr" rtl="0" eaLnBrk="1" fontAlgn="base" hangingPunct="1">
        <a:spcBef>
          <a:spcPct val="0"/>
        </a:spcBef>
        <a:spcAft>
          <a:spcPct val="0"/>
        </a:spcAft>
        <a:defRPr sz="4400">
          <a:solidFill>
            <a:schemeClr val="tx1"/>
          </a:solidFill>
          <a:latin typeface="Comic Sans MS" pitchFamily="66" charset="0"/>
        </a:defRPr>
      </a:lvl3pPr>
      <a:lvl4pPr algn="ctr" rtl="0" eaLnBrk="1" fontAlgn="base" hangingPunct="1">
        <a:spcBef>
          <a:spcPct val="0"/>
        </a:spcBef>
        <a:spcAft>
          <a:spcPct val="0"/>
        </a:spcAft>
        <a:defRPr sz="4400">
          <a:solidFill>
            <a:schemeClr val="tx1"/>
          </a:solidFill>
          <a:latin typeface="Comic Sans MS" pitchFamily="66" charset="0"/>
        </a:defRPr>
      </a:lvl4pPr>
      <a:lvl5pPr algn="ctr" rtl="0" eaLnBrk="1" fontAlgn="base" hangingPunct="1">
        <a:spcBef>
          <a:spcPct val="0"/>
        </a:spcBef>
        <a:spcAft>
          <a:spcPct val="0"/>
        </a:spcAft>
        <a:defRPr sz="4400">
          <a:solidFill>
            <a:schemeClr val="tx1"/>
          </a:solidFill>
          <a:latin typeface="Comic Sans MS" pitchFamily="66" charset="0"/>
        </a:defRPr>
      </a:lvl5pPr>
      <a:lvl6pPr marL="457200" algn="ctr" rtl="0" eaLnBrk="1" fontAlgn="base" hangingPunct="1">
        <a:spcBef>
          <a:spcPct val="0"/>
        </a:spcBef>
        <a:spcAft>
          <a:spcPct val="0"/>
        </a:spcAft>
        <a:defRPr sz="4400">
          <a:solidFill>
            <a:schemeClr val="tx1"/>
          </a:solidFill>
          <a:latin typeface="Comic Sans MS" pitchFamily="66" charset="0"/>
        </a:defRPr>
      </a:lvl6pPr>
      <a:lvl7pPr marL="914400" algn="ctr" rtl="0" eaLnBrk="1" fontAlgn="base" hangingPunct="1">
        <a:spcBef>
          <a:spcPct val="0"/>
        </a:spcBef>
        <a:spcAft>
          <a:spcPct val="0"/>
        </a:spcAft>
        <a:defRPr sz="4400">
          <a:solidFill>
            <a:schemeClr val="tx1"/>
          </a:solidFill>
          <a:latin typeface="Comic Sans MS" pitchFamily="66" charset="0"/>
        </a:defRPr>
      </a:lvl7pPr>
      <a:lvl8pPr marL="1371600" algn="ctr" rtl="0" eaLnBrk="1" fontAlgn="base" hangingPunct="1">
        <a:spcBef>
          <a:spcPct val="0"/>
        </a:spcBef>
        <a:spcAft>
          <a:spcPct val="0"/>
        </a:spcAft>
        <a:defRPr sz="4400">
          <a:solidFill>
            <a:schemeClr val="tx1"/>
          </a:solidFill>
          <a:latin typeface="Comic Sans MS" pitchFamily="66" charset="0"/>
        </a:defRPr>
      </a:lvl8pPr>
      <a:lvl9pPr marL="1828800" algn="ctr" rtl="0" eaLnBrk="1" fontAlgn="base" hangingPunct="1">
        <a:spcBef>
          <a:spcPct val="0"/>
        </a:spcBef>
        <a:spcAft>
          <a:spcPct val="0"/>
        </a:spcAft>
        <a:defRPr sz="4400">
          <a:solidFill>
            <a:schemeClr val="tx1"/>
          </a:solidFill>
          <a:latin typeface="Comic Sans MS" pitchFamily="66"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Comic Sans MS" pitchFamily="66" charset="0"/>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Comic Sans MS" pitchFamily="66"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Comic Sans MS" pitchFamily="66"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Comic Sans MS" pitchFamily="66"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764704"/>
            <a:ext cx="7772400" cy="1470025"/>
          </a:xfrm>
        </p:spPr>
        <p:txBody>
          <a:bodyPr/>
          <a:lstStyle/>
          <a:p>
            <a:r>
              <a:rPr lang="en-GB" dirty="0" smtClean="0"/>
              <a:t>Y3 and 4 Adding Prefixes</a:t>
            </a:r>
            <a:endParaRPr lang="en-GB" dirty="0">
              <a:gradFill flip="none" rotWithShape="1">
                <a:gsLst>
                  <a:gs pos="70000">
                    <a:srgbClr val="C00000"/>
                  </a:gs>
                  <a:gs pos="73000">
                    <a:schemeClr val="accent1">
                      <a:tint val="73000"/>
                      <a:satMod val="145000"/>
                    </a:schemeClr>
                  </a:gs>
                  <a:gs pos="100000">
                    <a:schemeClr val="accent1">
                      <a:tint val="83000"/>
                      <a:satMod val="143000"/>
                    </a:schemeClr>
                  </a:gs>
                </a:gsLst>
                <a:lin ang="5400000" scaled="1"/>
                <a:tileRect/>
              </a:gradFill>
            </a:endParaRPr>
          </a:p>
        </p:txBody>
      </p:sp>
      <p:sp>
        <p:nvSpPr>
          <p:cNvPr id="3" name="Subtitle 2"/>
          <p:cNvSpPr>
            <a:spLocks noGrp="1"/>
          </p:cNvSpPr>
          <p:nvPr>
            <p:ph type="subTitle" idx="1"/>
          </p:nvPr>
        </p:nvSpPr>
        <p:spPr>
          <a:xfrm>
            <a:off x="1369368" y="3886200"/>
            <a:ext cx="6400800" cy="1752600"/>
          </a:xfrm>
        </p:spPr>
        <p:txBody>
          <a:bodyPr/>
          <a:lstStyle/>
          <a:p>
            <a:pPr algn="l"/>
            <a:r>
              <a:rPr lang="en-GB" dirty="0" smtClean="0">
                <a:solidFill>
                  <a:schemeClr val="tx1"/>
                </a:solidFill>
              </a:rPr>
              <a:t>LO: to use the negative prefixes ‘</a:t>
            </a:r>
            <a:r>
              <a:rPr lang="en-GB" dirty="0" err="1" smtClean="0">
                <a:solidFill>
                  <a:schemeClr val="tx1"/>
                </a:solidFill>
              </a:rPr>
              <a:t>dis</a:t>
            </a:r>
            <a:r>
              <a:rPr lang="en-GB" dirty="0" smtClean="0">
                <a:solidFill>
                  <a:schemeClr val="tx1"/>
                </a:solidFill>
              </a:rPr>
              <a:t>’ and ‘</a:t>
            </a:r>
            <a:r>
              <a:rPr lang="en-GB" dirty="0" err="1" smtClean="0">
                <a:solidFill>
                  <a:schemeClr val="tx1"/>
                </a:solidFill>
              </a:rPr>
              <a:t>mis</a:t>
            </a:r>
            <a:r>
              <a:rPr lang="en-GB" dirty="0" smtClean="0">
                <a:solidFill>
                  <a:schemeClr val="tx1"/>
                </a:solidFill>
              </a:rPr>
              <a:t>’</a:t>
            </a:r>
          </a:p>
          <a:p>
            <a:endParaRPr lang="en-GB" dirty="0">
              <a:latin typeface="Comic Sans MS" pitchFamily="66" charset="0"/>
            </a:endParaRPr>
          </a:p>
        </p:txBody>
      </p:sp>
      <p:sp>
        <p:nvSpPr>
          <p:cNvPr id="4" name="Text Box 5"/>
          <p:cNvSpPr txBox="1">
            <a:spLocks noChangeArrowheads="1"/>
          </p:cNvSpPr>
          <p:nvPr/>
        </p:nvSpPr>
        <p:spPr bwMode="auto">
          <a:xfrm>
            <a:off x="7453313" y="5805264"/>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Negative Prefixes</a:t>
            </a:r>
            <a:endParaRPr lang="en-GB" dirty="0"/>
          </a:p>
        </p:txBody>
      </p:sp>
      <p:sp>
        <p:nvSpPr>
          <p:cNvPr id="3" name="TextBox 2"/>
          <p:cNvSpPr txBox="1"/>
          <p:nvPr/>
        </p:nvSpPr>
        <p:spPr>
          <a:xfrm>
            <a:off x="1187624" y="1628800"/>
            <a:ext cx="5328592" cy="646331"/>
          </a:xfrm>
          <a:prstGeom prst="rect">
            <a:avLst/>
          </a:prstGeom>
          <a:solidFill>
            <a:schemeClr val="bg1"/>
          </a:solidFill>
          <a:ln w="38100">
            <a:solidFill>
              <a:srgbClr val="7030A0"/>
            </a:solidFill>
          </a:ln>
        </p:spPr>
        <p:txBody>
          <a:bodyPr wrap="square" rtlCol="0">
            <a:spAutoFit/>
          </a:bodyPr>
          <a:lstStyle/>
          <a:p>
            <a:r>
              <a:rPr lang="en-GB" sz="3600" dirty="0" smtClean="0">
                <a:latin typeface="Comic Sans MS" pitchFamily="66" charset="0"/>
              </a:rPr>
              <a:t>Is it ‘</a:t>
            </a:r>
            <a:r>
              <a:rPr lang="en-GB" sz="3600" dirty="0" err="1" smtClean="0">
                <a:latin typeface="Comic Sans MS" pitchFamily="66" charset="0"/>
              </a:rPr>
              <a:t>dis</a:t>
            </a:r>
            <a:r>
              <a:rPr lang="en-GB" sz="3600" dirty="0" smtClean="0">
                <a:latin typeface="Comic Sans MS" pitchFamily="66" charset="0"/>
              </a:rPr>
              <a:t>’ or ‘</a:t>
            </a:r>
            <a:r>
              <a:rPr lang="en-GB" sz="3600" dirty="0" err="1" smtClean="0">
                <a:latin typeface="Comic Sans MS" pitchFamily="66" charset="0"/>
              </a:rPr>
              <a:t>mis</a:t>
            </a:r>
            <a:r>
              <a:rPr lang="en-GB" sz="3600" dirty="0" smtClean="0">
                <a:latin typeface="Comic Sans MS" pitchFamily="66" charset="0"/>
              </a:rPr>
              <a:t>’?</a:t>
            </a:r>
            <a:endParaRPr lang="en-GB" sz="3600" dirty="0">
              <a:latin typeface="Comic Sans MS" pitchFamily="66" charset="0"/>
            </a:endParaRPr>
          </a:p>
        </p:txBody>
      </p:sp>
      <p:sp>
        <p:nvSpPr>
          <p:cNvPr id="4" name="TextBox 3"/>
          <p:cNvSpPr txBox="1"/>
          <p:nvPr/>
        </p:nvSpPr>
        <p:spPr>
          <a:xfrm>
            <a:off x="4499992" y="2564904"/>
            <a:ext cx="3168352" cy="1200329"/>
          </a:xfrm>
          <a:prstGeom prst="rect">
            <a:avLst/>
          </a:prstGeom>
          <a:noFill/>
        </p:spPr>
        <p:txBody>
          <a:bodyPr wrap="square" rtlCol="0">
            <a:spAutoFit/>
          </a:bodyPr>
          <a:lstStyle/>
          <a:p>
            <a:r>
              <a:rPr lang="en-GB" sz="3600" dirty="0" smtClean="0">
                <a:solidFill>
                  <a:srgbClr val="FF0000"/>
                </a:solidFill>
                <a:latin typeface="Comic Sans MS" pitchFamily="66" charset="0"/>
              </a:rPr>
              <a:t>adventure</a:t>
            </a:r>
          </a:p>
          <a:p>
            <a:endParaRPr lang="en-GB" sz="3600" dirty="0">
              <a:latin typeface="Comic Sans MS" pitchFamily="66" charset="0"/>
            </a:endParaRPr>
          </a:p>
        </p:txBody>
      </p:sp>
      <p:sp>
        <p:nvSpPr>
          <p:cNvPr id="5" name="TextBox 4"/>
          <p:cNvSpPr txBox="1"/>
          <p:nvPr/>
        </p:nvSpPr>
        <p:spPr>
          <a:xfrm>
            <a:off x="1196008" y="3581401"/>
            <a:ext cx="1584176" cy="1200329"/>
          </a:xfrm>
          <a:prstGeom prst="rect">
            <a:avLst/>
          </a:prstGeom>
          <a:noFill/>
        </p:spPr>
        <p:txBody>
          <a:bodyPr wrap="square" rtlCol="0">
            <a:spAutoFit/>
          </a:bodyPr>
          <a:lstStyle/>
          <a:p>
            <a:r>
              <a:rPr lang="en-GB" sz="3600" dirty="0">
                <a:solidFill>
                  <a:srgbClr val="002060"/>
                </a:solidFill>
                <a:latin typeface="Comic Sans MS" pitchFamily="66" charset="0"/>
              </a:rPr>
              <a:t>p</a:t>
            </a:r>
            <a:r>
              <a:rPr lang="en-GB" sz="3600" dirty="0" smtClean="0">
                <a:solidFill>
                  <a:srgbClr val="002060"/>
                </a:solidFill>
                <a:latin typeface="Comic Sans MS" pitchFamily="66" charset="0"/>
              </a:rPr>
              <a:t>lace</a:t>
            </a:r>
          </a:p>
          <a:p>
            <a:endParaRPr lang="en-GB" sz="3600" dirty="0">
              <a:latin typeface="Comic Sans MS" pitchFamily="66" charset="0"/>
            </a:endParaRPr>
          </a:p>
        </p:txBody>
      </p:sp>
      <p:sp>
        <p:nvSpPr>
          <p:cNvPr id="6" name="TextBox 5"/>
          <p:cNvSpPr txBox="1"/>
          <p:nvPr/>
        </p:nvSpPr>
        <p:spPr>
          <a:xfrm>
            <a:off x="4355976" y="3645024"/>
            <a:ext cx="1584176" cy="1200329"/>
          </a:xfrm>
          <a:prstGeom prst="rect">
            <a:avLst/>
          </a:prstGeom>
          <a:noFill/>
        </p:spPr>
        <p:txBody>
          <a:bodyPr wrap="square" rtlCol="0">
            <a:spAutoFit/>
          </a:bodyPr>
          <a:lstStyle/>
          <a:p>
            <a:r>
              <a:rPr lang="en-GB" sz="3600" dirty="0" smtClean="0">
                <a:solidFill>
                  <a:srgbClr val="C00000"/>
                </a:solidFill>
                <a:latin typeface="Comic Sans MS" pitchFamily="66" charset="0"/>
              </a:rPr>
              <a:t>trust</a:t>
            </a:r>
          </a:p>
          <a:p>
            <a:endParaRPr lang="en-GB" sz="3600" dirty="0">
              <a:latin typeface="Comic Sans MS" pitchFamily="66" charset="0"/>
            </a:endParaRPr>
          </a:p>
        </p:txBody>
      </p:sp>
      <p:sp>
        <p:nvSpPr>
          <p:cNvPr id="7" name="TextBox 6"/>
          <p:cNvSpPr txBox="1"/>
          <p:nvPr/>
        </p:nvSpPr>
        <p:spPr>
          <a:xfrm>
            <a:off x="2699792" y="4869160"/>
            <a:ext cx="1584176" cy="1200329"/>
          </a:xfrm>
          <a:prstGeom prst="rect">
            <a:avLst/>
          </a:prstGeom>
          <a:noFill/>
        </p:spPr>
        <p:txBody>
          <a:bodyPr wrap="square" rtlCol="0">
            <a:spAutoFit/>
          </a:bodyPr>
          <a:lstStyle/>
          <a:p>
            <a:r>
              <a:rPr lang="en-GB" sz="3600" dirty="0" smtClean="0">
                <a:solidFill>
                  <a:srgbClr val="660033"/>
                </a:solidFill>
                <a:latin typeface="Comic Sans MS" pitchFamily="66" charset="0"/>
              </a:rPr>
              <a:t>treat</a:t>
            </a:r>
          </a:p>
          <a:p>
            <a:endParaRPr lang="en-GB" sz="3600" dirty="0">
              <a:latin typeface="Comic Sans MS" pitchFamily="66" charset="0"/>
            </a:endParaRPr>
          </a:p>
        </p:txBody>
      </p:sp>
      <p:sp>
        <p:nvSpPr>
          <p:cNvPr id="8" name="TextBox 7"/>
          <p:cNvSpPr txBox="1"/>
          <p:nvPr/>
        </p:nvSpPr>
        <p:spPr>
          <a:xfrm>
            <a:off x="683568" y="2348880"/>
            <a:ext cx="2304256" cy="1200329"/>
          </a:xfrm>
          <a:prstGeom prst="rect">
            <a:avLst/>
          </a:prstGeom>
          <a:noFill/>
        </p:spPr>
        <p:txBody>
          <a:bodyPr wrap="square" rtlCol="0">
            <a:spAutoFit/>
          </a:bodyPr>
          <a:lstStyle/>
          <a:p>
            <a:r>
              <a:rPr lang="en-GB" sz="3600" dirty="0" smtClean="0">
                <a:solidFill>
                  <a:srgbClr val="336600"/>
                </a:solidFill>
                <a:latin typeface="Comic Sans MS" pitchFamily="66" charset="0"/>
              </a:rPr>
              <a:t>connect</a:t>
            </a:r>
          </a:p>
          <a:p>
            <a:endParaRPr lang="en-GB" sz="3600" dirty="0">
              <a:latin typeface="Comic Sans MS" pitchFamily="66" charset="0"/>
            </a:endParaRPr>
          </a:p>
        </p:txBody>
      </p:sp>
      <p:sp>
        <p:nvSpPr>
          <p:cNvPr id="9" name="TextBox 8"/>
          <p:cNvSpPr txBox="1"/>
          <p:nvPr/>
        </p:nvSpPr>
        <p:spPr>
          <a:xfrm>
            <a:off x="6948264" y="3645024"/>
            <a:ext cx="1584176" cy="1200329"/>
          </a:xfrm>
          <a:prstGeom prst="rect">
            <a:avLst/>
          </a:prstGeom>
          <a:noFill/>
        </p:spPr>
        <p:txBody>
          <a:bodyPr wrap="square" rtlCol="0">
            <a:spAutoFit/>
          </a:bodyPr>
          <a:lstStyle/>
          <a:p>
            <a:r>
              <a:rPr lang="en-GB" sz="3600" dirty="0" smtClean="0">
                <a:solidFill>
                  <a:schemeClr val="bg1"/>
                </a:solidFill>
                <a:latin typeface="Comic Sans MS" pitchFamily="66" charset="0"/>
              </a:rPr>
              <a:t>obey</a:t>
            </a:r>
          </a:p>
          <a:p>
            <a:endParaRPr lang="en-GB" sz="3600" dirty="0">
              <a:latin typeface="Comic Sans MS" pitchFamily="66" charset="0"/>
            </a:endParaRPr>
          </a:p>
        </p:txBody>
      </p:sp>
      <p:sp>
        <p:nvSpPr>
          <p:cNvPr id="10" name="TextBox 9"/>
          <p:cNvSpPr txBox="1"/>
          <p:nvPr/>
        </p:nvSpPr>
        <p:spPr>
          <a:xfrm>
            <a:off x="323528" y="4941168"/>
            <a:ext cx="2232248" cy="1200329"/>
          </a:xfrm>
          <a:prstGeom prst="rect">
            <a:avLst/>
          </a:prstGeom>
          <a:noFill/>
        </p:spPr>
        <p:txBody>
          <a:bodyPr wrap="square" rtlCol="0">
            <a:spAutoFit/>
          </a:bodyPr>
          <a:lstStyle/>
          <a:p>
            <a:r>
              <a:rPr lang="en-GB" sz="3600" dirty="0" smtClean="0">
                <a:solidFill>
                  <a:srgbClr val="FF0066"/>
                </a:solidFill>
                <a:latin typeface="Comic Sans MS" pitchFamily="66" charset="0"/>
              </a:rPr>
              <a:t>honest</a:t>
            </a:r>
          </a:p>
          <a:p>
            <a:endParaRPr lang="en-GB" sz="3600" dirty="0">
              <a:latin typeface="Comic Sans MS" pitchFamily="66" charset="0"/>
            </a:endParaRPr>
          </a:p>
        </p:txBody>
      </p:sp>
      <p:sp>
        <p:nvSpPr>
          <p:cNvPr id="11" name="TextBox 10"/>
          <p:cNvSpPr txBox="1"/>
          <p:nvPr/>
        </p:nvSpPr>
        <p:spPr>
          <a:xfrm>
            <a:off x="5004048" y="4941168"/>
            <a:ext cx="2448272" cy="1200329"/>
          </a:xfrm>
          <a:prstGeom prst="rect">
            <a:avLst/>
          </a:prstGeom>
          <a:noFill/>
        </p:spPr>
        <p:txBody>
          <a:bodyPr wrap="square" rtlCol="0">
            <a:spAutoFit/>
          </a:bodyPr>
          <a:lstStyle/>
          <a:p>
            <a:r>
              <a:rPr lang="en-GB" sz="3600" dirty="0" smtClean="0">
                <a:solidFill>
                  <a:schemeClr val="accent6">
                    <a:lumMod val="50000"/>
                  </a:schemeClr>
                </a:solidFill>
                <a:latin typeface="Comic Sans MS" pitchFamily="66" charset="0"/>
              </a:rPr>
              <a:t>appear</a:t>
            </a:r>
          </a:p>
          <a:p>
            <a:endParaRPr lang="en-GB" sz="3600" dirty="0">
              <a:latin typeface="Comic Sans MS" pitchFamily="66" charset="0"/>
            </a:endParaRPr>
          </a:p>
        </p:txBody>
      </p:sp>
      <p:sp>
        <p:nvSpPr>
          <p:cNvPr id="12"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Negative Prefixes - answers</a:t>
            </a:r>
            <a:endParaRPr lang="en-GB" dirty="0"/>
          </a:p>
        </p:txBody>
      </p:sp>
      <p:sp>
        <p:nvSpPr>
          <p:cNvPr id="3" name="TextBox 2"/>
          <p:cNvSpPr txBox="1"/>
          <p:nvPr/>
        </p:nvSpPr>
        <p:spPr>
          <a:xfrm>
            <a:off x="1187624" y="1628800"/>
            <a:ext cx="5328592" cy="646331"/>
          </a:xfrm>
          <a:prstGeom prst="rect">
            <a:avLst/>
          </a:prstGeom>
          <a:solidFill>
            <a:schemeClr val="bg1"/>
          </a:solidFill>
          <a:ln w="38100">
            <a:solidFill>
              <a:srgbClr val="7030A0"/>
            </a:solidFill>
          </a:ln>
        </p:spPr>
        <p:txBody>
          <a:bodyPr wrap="square" rtlCol="0">
            <a:spAutoFit/>
          </a:bodyPr>
          <a:lstStyle/>
          <a:p>
            <a:r>
              <a:rPr lang="en-GB" sz="3600" dirty="0" smtClean="0">
                <a:latin typeface="Comic Sans MS" pitchFamily="66" charset="0"/>
              </a:rPr>
              <a:t>Is it ‘</a:t>
            </a:r>
            <a:r>
              <a:rPr lang="en-GB" sz="3600" dirty="0" err="1" smtClean="0">
                <a:latin typeface="Comic Sans MS" pitchFamily="66" charset="0"/>
              </a:rPr>
              <a:t>dis</a:t>
            </a:r>
            <a:r>
              <a:rPr lang="en-GB" sz="3600" dirty="0" smtClean="0">
                <a:latin typeface="Comic Sans MS" pitchFamily="66" charset="0"/>
              </a:rPr>
              <a:t>’ or ‘</a:t>
            </a:r>
            <a:r>
              <a:rPr lang="en-GB" sz="3600" dirty="0" err="1" smtClean="0">
                <a:latin typeface="Comic Sans MS" pitchFamily="66" charset="0"/>
              </a:rPr>
              <a:t>mis</a:t>
            </a:r>
            <a:r>
              <a:rPr lang="en-GB" sz="3600" dirty="0" smtClean="0">
                <a:latin typeface="Comic Sans MS" pitchFamily="66" charset="0"/>
              </a:rPr>
              <a:t>’?</a:t>
            </a:r>
            <a:endParaRPr lang="en-GB" sz="3600" dirty="0">
              <a:latin typeface="Comic Sans MS" pitchFamily="66" charset="0"/>
            </a:endParaRPr>
          </a:p>
        </p:txBody>
      </p:sp>
      <p:sp>
        <p:nvSpPr>
          <p:cNvPr id="4" name="TextBox 3"/>
          <p:cNvSpPr txBox="1"/>
          <p:nvPr/>
        </p:nvSpPr>
        <p:spPr>
          <a:xfrm>
            <a:off x="4572000" y="2348880"/>
            <a:ext cx="3168352" cy="1200329"/>
          </a:xfrm>
          <a:prstGeom prst="rect">
            <a:avLst/>
          </a:prstGeom>
          <a:noFill/>
        </p:spPr>
        <p:txBody>
          <a:bodyPr wrap="square" rtlCol="0">
            <a:spAutoFit/>
          </a:bodyPr>
          <a:lstStyle/>
          <a:p>
            <a:r>
              <a:rPr lang="en-GB" sz="3600" dirty="0" smtClean="0">
                <a:latin typeface="Comic Sans MS" pitchFamily="66" charset="0"/>
              </a:rPr>
              <a:t>mis</a:t>
            </a:r>
            <a:r>
              <a:rPr lang="en-GB" sz="3600" dirty="0" smtClean="0">
                <a:solidFill>
                  <a:srgbClr val="FF0000"/>
                </a:solidFill>
                <a:latin typeface="Comic Sans MS" pitchFamily="66" charset="0"/>
              </a:rPr>
              <a:t>adventure</a:t>
            </a:r>
          </a:p>
          <a:p>
            <a:endParaRPr lang="en-GB" sz="3600" dirty="0">
              <a:latin typeface="Comic Sans MS" pitchFamily="66" charset="0"/>
            </a:endParaRPr>
          </a:p>
        </p:txBody>
      </p:sp>
      <p:sp>
        <p:nvSpPr>
          <p:cNvPr id="5" name="TextBox 4"/>
          <p:cNvSpPr txBox="1"/>
          <p:nvPr/>
        </p:nvSpPr>
        <p:spPr>
          <a:xfrm>
            <a:off x="5220072" y="5657671"/>
            <a:ext cx="2079848" cy="1200329"/>
          </a:xfrm>
          <a:prstGeom prst="rect">
            <a:avLst/>
          </a:prstGeom>
          <a:noFill/>
        </p:spPr>
        <p:txBody>
          <a:bodyPr wrap="square" rtlCol="0">
            <a:spAutoFit/>
          </a:bodyPr>
          <a:lstStyle/>
          <a:p>
            <a:r>
              <a:rPr lang="en-GB" sz="3600" dirty="0" smtClean="0">
                <a:latin typeface="Comic Sans MS" pitchFamily="66" charset="0"/>
              </a:rPr>
              <a:t>mis</a:t>
            </a:r>
            <a:r>
              <a:rPr lang="en-GB" sz="3600" dirty="0" smtClean="0">
                <a:solidFill>
                  <a:srgbClr val="002060"/>
                </a:solidFill>
                <a:latin typeface="Comic Sans MS" pitchFamily="66" charset="0"/>
              </a:rPr>
              <a:t>place</a:t>
            </a:r>
          </a:p>
          <a:p>
            <a:endParaRPr lang="en-GB" sz="3600" dirty="0">
              <a:latin typeface="Comic Sans MS" pitchFamily="66" charset="0"/>
            </a:endParaRPr>
          </a:p>
        </p:txBody>
      </p:sp>
      <p:sp>
        <p:nvSpPr>
          <p:cNvPr id="6" name="TextBox 5"/>
          <p:cNvSpPr txBox="1"/>
          <p:nvPr/>
        </p:nvSpPr>
        <p:spPr>
          <a:xfrm>
            <a:off x="2051720" y="5085184"/>
            <a:ext cx="2304256" cy="1200329"/>
          </a:xfrm>
          <a:prstGeom prst="rect">
            <a:avLst/>
          </a:prstGeom>
          <a:noFill/>
        </p:spPr>
        <p:txBody>
          <a:bodyPr wrap="square" rtlCol="0">
            <a:spAutoFit/>
          </a:bodyPr>
          <a:lstStyle/>
          <a:p>
            <a:r>
              <a:rPr lang="en-GB" sz="3600" dirty="0" smtClean="0">
                <a:latin typeface="Comic Sans MS" pitchFamily="66" charset="0"/>
              </a:rPr>
              <a:t>dis</a:t>
            </a:r>
            <a:r>
              <a:rPr lang="en-GB" sz="3600" dirty="0" smtClean="0">
                <a:solidFill>
                  <a:srgbClr val="C00000"/>
                </a:solidFill>
                <a:latin typeface="Comic Sans MS" pitchFamily="66" charset="0"/>
              </a:rPr>
              <a:t>trust</a:t>
            </a:r>
          </a:p>
          <a:p>
            <a:endParaRPr lang="en-GB" sz="3600" dirty="0">
              <a:latin typeface="Comic Sans MS" pitchFamily="66" charset="0"/>
            </a:endParaRPr>
          </a:p>
        </p:txBody>
      </p:sp>
      <p:sp>
        <p:nvSpPr>
          <p:cNvPr id="7" name="TextBox 6"/>
          <p:cNvSpPr txBox="1"/>
          <p:nvPr/>
        </p:nvSpPr>
        <p:spPr>
          <a:xfrm>
            <a:off x="4572000" y="2996952"/>
            <a:ext cx="2160240" cy="1200329"/>
          </a:xfrm>
          <a:prstGeom prst="rect">
            <a:avLst/>
          </a:prstGeom>
          <a:noFill/>
        </p:spPr>
        <p:txBody>
          <a:bodyPr wrap="square" rtlCol="0">
            <a:spAutoFit/>
          </a:bodyPr>
          <a:lstStyle/>
          <a:p>
            <a:r>
              <a:rPr lang="en-GB" sz="3600" dirty="0" smtClean="0">
                <a:latin typeface="Comic Sans MS" pitchFamily="66" charset="0"/>
              </a:rPr>
              <a:t>mis</a:t>
            </a:r>
            <a:r>
              <a:rPr lang="en-GB" sz="3600" dirty="0" smtClean="0">
                <a:solidFill>
                  <a:srgbClr val="660033"/>
                </a:solidFill>
                <a:latin typeface="Comic Sans MS" pitchFamily="66" charset="0"/>
              </a:rPr>
              <a:t>treat</a:t>
            </a:r>
          </a:p>
          <a:p>
            <a:endParaRPr lang="en-GB" sz="3600" dirty="0">
              <a:latin typeface="Comic Sans MS" pitchFamily="66" charset="0"/>
            </a:endParaRPr>
          </a:p>
        </p:txBody>
      </p:sp>
      <p:sp>
        <p:nvSpPr>
          <p:cNvPr id="8" name="TextBox 7"/>
          <p:cNvSpPr txBox="1"/>
          <p:nvPr/>
        </p:nvSpPr>
        <p:spPr>
          <a:xfrm>
            <a:off x="611560" y="2348880"/>
            <a:ext cx="2664296" cy="1200329"/>
          </a:xfrm>
          <a:prstGeom prst="rect">
            <a:avLst/>
          </a:prstGeom>
          <a:noFill/>
        </p:spPr>
        <p:txBody>
          <a:bodyPr wrap="square" rtlCol="0">
            <a:spAutoFit/>
          </a:bodyPr>
          <a:lstStyle/>
          <a:p>
            <a:r>
              <a:rPr lang="en-GB" sz="3600" dirty="0" smtClean="0">
                <a:latin typeface="Comic Sans MS" pitchFamily="66" charset="0"/>
              </a:rPr>
              <a:t>dis</a:t>
            </a:r>
            <a:r>
              <a:rPr lang="en-GB" sz="3600" dirty="0" smtClean="0">
                <a:solidFill>
                  <a:srgbClr val="336600"/>
                </a:solidFill>
                <a:latin typeface="Comic Sans MS" pitchFamily="66" charset="0"/>
              </a:rPr>
              <a:t>connect</a:t>
            </a:r>
          </a:p>
          <a:p>
            <a:endParaRPr lang="en-GB" sz="3600" dirty="0">
              <a:latin typeface="Comic Sans MS" pitchFamily="66" charset="0"/>
            </a:endParaRPr>
          </a:p>
        </p:txBody>
      </p:sp>
      <p:sp>
        <p:nvSpPr>
          <p:cNvPr id="9" name="TextBox 8"/>
          <p:cNvSpPr txBox="1"/>
          <p:nvPr/>
        </p:nvSpPr>
        <p:spPr>
          <a:xfrm>
            <a:off x="611560" y="2924944"/>
            <a:ext cx="2016224" cy="1200329"/>
          </a:xfrm>
          <a:prstGeom prst="rect">
            <a:avLst/>
          </a:prstGeom>
          <a:noFill/>
        </p:spPr>
        <p:txBody>
          <a:bodyPr wrap="square" rtlCol="0">
            <a:spAutoFit/>
          </a:bodyPr>
          <a:lstStyle/>
          <a:p>
            <a:r>
              <a:rPr lang="en-GB" sz="3600" dirty="0" smtClean="0">
                <a:latin typeface="Comic Sans MS" pitchFamily="66" charset="0"/>
              </a:rPr>
              <a:t>dis</a:t>
            </a:r>
            <a:r>
              <a:rPr lang="en-GB" sz="3600" dirty="0" smtClean="0">
                <a:solidFill>
                  <a:schemeClr val="bg1"/>
                </a:solidFill>
                <a:latin typeface="Comic Sans MS" pitchFamily="66" charset="0"/>
              </a:rPr>
              <a:t>obey</a:t>
            </a:r>
          </a:p>
          <a:p>
            <a:endParaRPr lang="en-GB" sz="3600" dirty="0">
              <a:latin typeface="Comic Sans MS" pitchFamily="66" charset="0"/>
            </a:endParaRPr>
          </a:p>
        </p:txBody>
      </p:sp>
      <p:sp>
        <p:nvSpPr>
          <p:cNvPr id="10" name="TextBox 9"/>
          <p:cNvSpPr txBox="1"/>
          <p:nvPr/>
        </p:nvSpPr>
        <p:spPr>
          <a:xfrm>
            <a:off x="539552" y="4149080"/>
            <a:ext cx="2520280" cy="1200329"/>
          </a:xfrm>
          <a:prstGeom prst="rect">
            <a:avLst/>
          </a:prstGeom>
          <a:noFill/>
        </p:spPr>
        <p:txBody>
          <a:bodyPr wrap="square" rtlCol="0">
            <a:spAutoFit/>
          </a:bodyPr>
          <a:lstStyle/>
          <a:p>
            <a:r>
              <a:rPr lang="en-GB" sz="3600" dirty="0" smtClean="0">
                <a:latin typeface="Comic Sans MS" pitchFamily="66" charset="0"/>
              </a:rPr>
              <a:t>dis</a:t>
            </a:r>
            <a:r>
              <a:rPr lang="en-GB" sz="3600" dirty="0" smtClean="0">
                <a:solidFill>
                  <a:srgbClr val="FF0066"/>
                </a:solidFill>
                <a:latin typeface="Comic Sans MS" pitchFamily="66" charset="0"/>
              </a:rPr>
              <a:t>honest</a:t>
            </a:r>
          </a:p>
          <a:p>
            <a:endParaRPr lang="en-GB" sz="3600" dirty="0">
              <a:latin typeface="Comic Sans MS" pitchFamily="66" charset="0"/>
            </a:endParaRPr>
          </a:p>
        </p:txBody>
      </p:sp>
      <p:sp>
        <p:nvSpPr>
          <p:cNvPr id="11" name="TextBox 10"/>
          <p:cNvSpPr txBox="1"/>
          <p:nvPr/>
        </p:nvSpPr>
        <p:spPr>
          <a:xfrm>
            <a:off x="539552" y="3501008"/>
            <a:ext cx="2448272" cy="1200329"/>
          </a:xfrm>
          <a:prstGeom prst="rect">
            <a:avLst/>
          </a:prstGeom>
          <a:noFill/>
        </p:spPr>
        <p:txBody>
          <a:bodyPr wrap="square" rtlCol="0">
            <a:spAutoFit/>
          </a:bodyPr>
          <a:lstStyle/>
          <a:p>
            <a:r>
              <a:rPr lang="en-GB" sz="3600" dirty="0" smtClean="0">
                <a:latin typeface="Comic Sans MS" pitchFamily="66" charset="0"/>
              </a:rPr>
              <a:t>dis</a:t>
            </a:r>
            <a:r>
              <a:rPr lang="en-GB" sz="3600" dirty="0" smtClean="0">
                <a:solidFill>
                  <a:schemeClr val="accent6">
                    <a:lumMod val="50000"/>
                  </a:schemeClr>
                </a:solidFill>
                <a:latin typeface="Comic Sans MS" pitchFamily="66" charset="0"/>
              </a:rPr>
              <a:t>appear</a:t>
            </a:r>
          </a:p>
          <a:p>
            <a:endParaRPr lang="en-GB" sz="3600" dirty="0">
              <a:latin typeface="Comic Sans MS" pitchFamily="66" charset="0"/>
            </a:endParaRPr>
          </a:p>
        </p:txBody>
      </p:sp>
      <p:sp>
        <p:nvSpPr>
          <p:cNvPr id="12" name="TextBox 11"/>
          <p:cNvSpPr txBox="1"/>
          <p:nvPr/>
        </p:nvSpPr>
        <p:spPr>
          <a:xfrm>
            <a:off x="5148064" y="5085184"/>
            <a:ext cx="2079848" cy="1200329"/>
          </a:xfrm>
          <a:prstGeom prst="rect">
            <a:avLst/>
          </a:prstGeom>
          <a:noFill/>
        </p:spPr>
        <p:txBody>
          <a:bodyPr wrap="square" rtlCol="0">
            <a:spAutoFit/>
          </a:bodyPr>
          <a:lstStyle/>
          <a:p>
            <a:r>
              <a:rPr lang="en-GB" sz="3600" dirty="0">
                <a:latin typeface="Comic Sans MS" pitchFamily="66" charset="0"/>
              </a:rPr>
              <a:t>d</a:t>
            </a:r>
            <a:r>
              <a:rPr lang="en-GB" sz="3600" dirty="0" smtClean="0">
                <a:latin typeface="Comic Sans MS" pitchFamily="66" charset="0"/>
              </a:rPr>
              <a:t>is</a:t>
            </a:r>
            <a:r>
              <a:rPr lang="en-GB" sz="3600" dirty="0" smtClean="0">
                <a:solidFill>
                  <a:srgbClr val="002060"/>
                </a:solidFill>
                <a:latin typeface="Comic Sans MS" pitchFamily="66" charset="0"/>
              </a:rPr>
              <a:t>place</a:t>
            </a:r>
          </a:p>
          <a:p>
            <a:endParaRPr lang="en-GB" sz="3600" dirty="0">
              <a:latin typeface="Comic Sans MS" pitchFamily="66" charset="0"/>
            </a:endParaRPr>
          </a:p>
        </p:txBody>
      </p:sp>
      <p:sp>
        <p:nvSpPr>
          <p:cNvPr id="13" name="TextBox 12"/>
          <p:cNvSpPr txBox="1"/>
          <p:nvPr/>
        </p:nvSpPr>
        <p:spPr>
          <a:xfrm>
            <a:off x="2051720" y="5657671"/>
            <a:ext cx="2304256" cy="1200329"/>
          </a:xfrm>
          <a:prstGeom prst="rect">
            <a:avLst/>
          </a:prstGeom>
          <a:noFill/>
        </p:spPr>
        <p:txBody>
          <a:bodyPr wrap="square" rtlCol="0">
            <a:spAutoFit/>
          </a:bodyPr>
          <a:lstStyle/>
          <a:p>
            <a:r>
              <a:rPr lang="en-GB" sz="3600" dirty="0">
                <a:latin typeface="Comic Sans MS" pitchFamily="66" charset="0"/>
              </a:rPr>
              <a:t>m</a:t>
            </a:r>
            <a:r>
              <a:rPr lang="en-GB" sz="3600" dirty="0" smtClean="0">
                <a:latin typeface="Comic Sans MS" pitchFamily="66" charset="0"/>
              </a:rPr>
              <a:t>is</a:t>
            </a:r>
            <a:r>
              <a:rPr lang="en-GB" sz="3600" dirty="0" smtClean="0">
                <a:solidFill>
                  <a:srgbClr val="C00000"/>
                </a:solidFill>
                <a:latin typeface="Comic Sans MS" pitchFamily="66" charset="0"/>
              </a:rPr>
              <a:t>trust</a:t>
            </a:r>
          </a:p>
          <a:p>
            <a:endParaRPr lang="en-GB" sz="3600" dirty="0">
              <a:latin typeface="Comic Sans MS" pitchFamily="66" charset="0"/>
            </a:endParaRPr>
          </a:p>
        </p:txBody>
      </p:sp>
      <p:sp>
        <p:nvSpPr>
          <p:cNvPr id="14"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ChangeArrowheads="1"/>
          </p:cNvSpPr>
          <p:nvPr/>
        </p:nvSpPr>
        <p:spPr bwMode="auto">
          <a:xfrm>
            <a:off x="468313" y="2034798"/>
            <a:ext cx="8281987" cy="4247317"/>
          </a:xfrm>
          <a:prstGeom prst="rect">
            <a:avLst/>
          </a:prstGeom>
          <a:solidFill>
            <a:schemeClr val="bg1"/>
          </a:solidFill>
          <a:ln w="38100">
            <a:solidFill>
              <a:srgbClr val="7030A0"/>
            </a:solidFill>
            <a:miter lim="800000"/>
            <a:headEnd/>
            <a:tailEnd/>
          </a:ln>
        </p:spPr>
        <p:txBody>
          <a:bodyPr anchor="ctr">
            <a:spAutoFit/>
          </a:bodyPr>
          <a:lstStyle/>
          <a:p>
            <a:pPr eaLnBrk="0" hangingPunct="0">
              <a:lnSpc>
                <a:spcPct val="150000"/>
              </a:lnSpc>
            </a:pPr>
            <a:r>
              <a:rPr lang="en-GB" sz="2000" dirty="0" smtClean="0">
                <a:latin typeface="Comic Sans MS" pitchFamily="66" charset="0"/>
              </a:rPr>
              <a:t>LO: to use the negative prefixes ‘</a:t>
            </a:r>
            <a:r>
              <a:rPr lang="en-GB" sz="2000" dirty="0" err="1" smtClean="0">
                <a:latin typeface="Comic Sans MS" pitchFamily="66" charset="0"/>
              </a:rPr>
              <a:t>dis</a:t>
            </a:r>
            <a:r>
              <a:rPr lang="en-GB" sz="2000" dirty="0" smtClean="0">
                <a:latin typeface="Comic Sans MS" pitchFamily="66" charset="0"/>
              </a:rPr>
              <a:t>’ and ‘</a:t>
            </a:r>
            <a:r>
              <a:rPr lang="en-GB" sz="2000" dirty="0" err="1" smtClean="0">
                <a:latin typeface="Comic Sans MS" pitchFamily="66" charset="0"/>
              </a:rPr>
              <a:t>mis</a:t>
            </a:r>
            <a:r>
              <a:rPr lang="en-GB" sz="2000" dirty="0" smtClean="0">
                <a:latin typeface="Comic Sans MS" pitchFamily="66" charset="0"/>
              </a:rPr>
              <a:t>’</a:t>
            </a:r>
            <a:endParaRPr lang="en-GB" sz="2000" dirty="0">
              <a:latin typeface="Comic Sans MS" pitchFamily="66" charset="0"/>
            </a:endParaRPr>
          </a:p>
          <a:p>
            <a:pPr eaLnBrk="0" hangingPunct="0">
              <a:lnSpc>
                <a:spcPct val="150000"/>
              </a:lnSpc>
            </a:pPr>
            <a:r>
              <a:rPr lang="en-GB" sz="2000" dirty="0">
                <a:latin typeface="Comic Sans MS" pitchFamily="66" charset="0"/>
                <a:cs typeface="Calibri" pitchFamily="34" charset="0"/>
              </a:rPr>
              <a:t>        To use a dictionary to check the meaning of words</a:t>
            </a:r>
            <a:endParaRPr lang="en-GB" sz="2000" dirty="0">
              <a:latin typeface="Comic Sans MS" pitchFamily="66" charset="0"/>
            </a:endParaRPr>
          </a:p>
          <a:p>
            <a:pPr eaLnBrk="0" hangingPunct="0">
              <a:lnSpc>
                <a:spcPct val="150000"/>
              </a:lnSpc>
            </a:pPr>
            <a:r>
              <a:rPr lang="en-GB" sz="2000" dirty="0">
                <a:latin typeface="Comic Sans MS" pitchFamily="66" charset="0"/>
                <a:cs typeface="Calibri" pitchFamily="34" charset="0"/>
              </a:rPr>
              <a:t>For each of the words on the spelling list find the meaning of the word and then write an interesting sentence which uses the word. You cannot alter the word from the spelling list; you have to think about its word class and then construct a sentence which uses it correctly.</a:t>
            </a:r>
            <a:endParaRPr lang="en-GB" sz="2000" dirty="0">
              <a:latin typeface="Comic Sans MS" pitchFamily="66" charset="0"/>
            </a:endParaRPr>
          </a:p>
          <a:p>
            <a:pPr eaLnBrk="0" hangingPunct="0">
              <a:lnSpc>
                <a:spcPct val="150000"/>
              </a:lnSpc>
            </a:pPr>
            <a:r>
              <a:rPr lang="en-GB" sz="2000" dirty="0">
                <a:latin typeface="Comic Sans MS" pitchFamily="66" charset="0"/>
                <a:cs typeface="Calibri" pitchFamily="34" charset="0"/>
              </a:rPr>
              <a:t>Write your definitions and sentences in your English book. Think carefully about how you are going to present your work.</a:t>
            </a:r>
            <a:endParaRPr lang="en-GB" sz="2000" dirty="0">
              <a:latin typeface="Comic Sans MS" pitchFamily="66" charset="0"/>
            </a:endParaRPr>
          </a:p>
        </p:txBody>
      </p:sp>
      <p:sp>
        <p:nvSpPr>
          <p:cNvPr id="3" name="Title 1"/>
          <p:cNvSpPr txBox="1">
            <a:spLocks/>
          </p:cNvSpPr>
          <p:nvPr/>
        </p:nvSpPr>
        <p:spPr>
          <a:xfrm>
            <a:off x="457200" y="274638"/>
            <a:ext cx="8229600" cy="1143000"/>
          </a:xfrm>
          <a:prstGeom prst="rect">
            <a:avLst/>
          </a:prstGeom>
          <a:solidFill>
            <a:schemeClr val="bg1"/>
          </a:solidFill>
          <a:ln w="38100">
            <a:solidFill>
              <a:srgbClr val="7030A0"/>
            </a:solidFill>
          </a:ln>
        </p:spPr>
        <p:txBody>
          <a:bodyPr/>
          <a:lstStyle/>
          <a:p>
            <a:pPr algn="ctr">
              <a:defRPr/>
            </a:pPr>
            <a:r>
              <a:rPr lang="en-GB" sz="3600" dirty="0">
                <a:latin typeface="Comic Sans MS" pitchFamily="66" charset="0"/>
                <a:ea typeface="+mj-ea"/>
              </a:rPr>
              <a:t> Definitions and Sentences</a:t>
            </a:r>
          </a:p>
        </p:txBody>
      </p:sp>
      <p:sp>
        <p:nvSpPr>
          <p:cNvPr id="4100" name="Text Box 4"/>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GB" sz="3600" smtClean="0">
                <a:latin typeface="Comic Sans MS" pitchFamily="66" charset="0"/>
                <a:cs typeface="Arial" charset="0"/>
              </a:rPr>
              <a:t>Sentence Challenge</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None/>
              <a:defRPr/>
            </a:pPr>
            <a:r>
              <a:rPr lang="en-GB" dirty="0" smtClean="0"/>
              <a:t> </a:t>
            </a:r>
            <a:r>
              <a:rPr lang="en-GB" dirty="0" smtClean="0">
                <a:solidFill>
                  <a:srgbClr val="002060"/>
                </a:solidFill>
                <a:latin typeface="Comic Sans MS" pitchFamily="66" charset="0"/>
              </a:rPr>
              <a:t>LO:</a:t>
            </a:r>
            <a:r>
              <a:rPr lang="en-GB" dirty="0" smtClean="0"/>
              <a:t> </a:t>
            </a:r>
            <a:r>
              <a:rPr lang="en-GB" dirty="0" smtClean="0">
                <a:solidFill>
                  <a:srgbClr val="002060"/>
                </a:solidFill>
              </a:rPr>
              <a:t>to use the negative prefixes ‘</a:t>
            </a:r>
            <a:r>
              <a:rPr lang="en-GB" dirty="0" err="1" smtClean="0">
                <a:solidFill>
                  <a:srgbClr val="002060"/>
                </a:solidFill>
              </a:rPr>
              <a:t>dis</a:t>
            </a:r>
            <a:r>
              <a:rPr lang="en-GB" dirty="0" smtClean="0">
                <a:solidFill>
                  <a:srgbClr val="002060"/>
                </a:solidFill>
              </a:rPr>
              <a:t>’ and ‘</a:t>
            </a:r>
            <a:r>
              <a:rPr lang="en-GB" dirty="0" err="1" smtClean="0">
                <a:solidFill>
                  <a:srgbClr val="002060"/>
                </a:solidFill>
              </a:rPr>
              <a:t>mis</a:t>
            </a:r>
            <a:r>
              <a:rPr lang="en-GB" dirty="0" smtClean="0">
                <a:solidFill>
                  <a:srgbClr val="002060"/>
                </a:solidFill>
              </a:rPr>
              <a:t>’</a:t>
            </a:r>
          </a:p>
          <a:p>
            <a:pPr fontAlgn="auto">
              <a:spcAft>
                <a:spcPts val="0"/>
              </a:spcAft>
              <a:buNone/>
              <a:defRPr/>
            </a:pPr>
            <a:r>
              <a:rPr lang="en-GB" dirty="0" smtClean="0">
                <a:solidFill>
                  <a:srgbClr val="002060"/>
                </a:solidFill>
                <a:latin typeface="Comic Sans MS" pitchFamily="66" charset="0"/>
              </a:rPr>
              <a:t>        To use a dictionary to check the meaning of words</a:t>
            </a:r>
          </a:p>
          <a:p>
            <a:pPr eaLnBrk="1" fontAlgn="auto" hangingPunct="1">
              <a:spcAft>
                <a:spcPts val="0"/>
              </a:spcAft>
              <a:buFont typeface="Arial" pitchFamily="34" charset="0"/>
              <a:buChar char="•"/>
              <a:defRPr/>
            </a:pPr>
            <a:r>
              <a:rPr lang="en-GB" dirty="0" smtClean="0">
                <a:solidFill>
                  <a:srgbClr val="002060"/>
                </a:solidFill>
                <a:latin typeface="Comic Sans MS" pitchFamily="66" charset="0"/>
              </a:rPr>
              <a:t>Using the words on the spelling list, your challenge is to write a sentence for each word that makes sense and is interesting to read. </a:t>
            </a:r>
          </a:p>
          <a:p>
            <a:pPr eaLnBrk="1" fontAlgn="auto" hangingPunct="1">
              <a:spcAft>
                <a:spcPts val="0"/>
              </a:spcAft>
              <a:buFont typeface="Arial" pitchFamily="34" charset="0"/>
              <a:buChar char="•"/>
              <a:defRPr/>
            </a:pPr>
            <a:r>
              <a:rPr lang="en-GB" dirty="0" smtClean="0">
                <a:solidFill>
                  <a:srgbClr val="FF0000"/>
                </a:solidFill>
                <a:latin typeface="Comic Sans MS" pitchFamily="66" charset="0"/>
              </a:rPr>
              <a:t>TOP TIP: Check the meaning of the words in a dictionary</a:t>
            </a:r>
          </a:p>
          <a:p>
            <a:pPr eaLnBrk="1" fontAlgn="auto" hangingPunct="1">
              <a:spcAft>
                <a:spcPts val="0"/>
              </a:spcAft>
              <a:buFont typeface="Arial" pitchFamily="34" charset="0"/>
              <a:buNone/>
              <a:defRPr/>
            </a:pPr>
            <a:endParaRPr lang="en-GB" dirty="0" smtClean="0"/>
          </a:p>
        </p:txBody>
      </p:sp>
      <p:sp>
        <p:nvSpPr>
          <p:cNvPr id="5124" name="Text Box 4"/>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260350"/>
            <a:ext cx="8229600" cy="1143000"/>
          </a:xfrm>
        </p:spPr>
        <p:txBody>
          <a:bodyPr rtlCol="0">
            <a:normAutofit fontScale="90000"/>
          </a:bodyPr>
          <a:lstStyle/>
          <a:p>
            <a:pPr eaLnBrk="1" fontAlgn="auto" hangingPunct="1">
              <a:spcAft>
                <a:spcPts val="0"/>
              </a:spcAft>
              <a:defRPr/>
            </a:pPr>
            <a:r>
              <a:rPr lang="en-GB" sz="4000" dirty="0" smtClean="0">
                <a:latin typeface="Comic Sans MS" pitchFamily="66" charset="0"/>
              </a:rPr>
              <a:t/>
            </a:r>
            <a:br>
              <a:rPr lang="en-GB" sz="4000" dirty="0" smtClean="0">
                <a:latin typeface="Comic Sans MS" pitchFamily="66" charset="0"/>
              </a:rPr>
            </a:br>
            <a:r>
              <a:rPr lang="en-GB" sz="4000" dirty="0" smtClean="0">
                <a:latin typeface="Comic Sans MS" pitchFamily="66" charset="0"/>
              </a:rPr>
              <a:t>Paragraph Challenge</a:t>
            </a:r>
            <a:r>
              <a:rPr lang="en-GB" dirty="0" smtClean="0">
                <a:latin typeface="Comic Sans MS" pitchFamily="66" charset="0"/>
              </a:rPr>
              <a:t/>
            </a:r>
            <a:br>
              <a:rPr lang="en-GB" dirty="0" smtClean="0">
                <a:latin typeface="Comic Sans MS" pitchFamily="66" charset="0"/>
              </a:rPr>
            </a:br>
            <a:endParaRPr lang="en-GB" dirty="0" smtClean="0">
              <a:latin typeface="Comic Sans MS" pitchFamily="66" charset="0"/>
            </a:endParaRPr>
          </a:p>
        </p:txBody>
      </p:sp>
      <p:sp>
        <p:nvSpPr>
          <p:cNvPr id="6147" name="Content Placeholder 2"/>
          <p:cNvSpPr>
            <a:spLocks noGrp="1"/>
          </p:cNvSpPr>
          <p:nvPr>
            <p:ph idx="1"/>
          </p:nvPr>
        </p:nvSpPr>
        <p:spPr>
          <a:xfrm>
            <a:off x="468313" y="2060575"/>
            <a:ext cx="8229600" cy="4525963"/>
          </a:xfrm>
        </p:spPr>
        <p:txBody>
          <a:bodyPr/>
          <a:lstStyle/>
          <a:p>
            <a:pPr>
              <a:buNone/>
            </a:pPr>
            <a:r>
              <a:rPr lang="en-GB" sz="2800" dirty="0" smtClean="0">
                <a:solidFill>
                  <a:srgbClr val="002060"/>
                </a:solidFill>
                <a:latin typeface="Comic Sans MS" pitchFamily="66" charset="0"/>
              </a:rPr>
              <a:t>LO:</a:t>
            </a:r>
            <a:r>
              <a:rPr lang="en-GB" sz="2800" dirty="0" smtClean="0"/>
              <a:t> </a:t>
            </a:r>
            <a:r>
              <a:rPr lang="en-GB" sz="2800" dirty="0" smtClean="0">
                <a:solidFill>
                  <a:srgbClr val="002060"/>
                </a:solidFill>
              </a:rPr>
              <a:t>to use the negative prefixes ‘</a:t>
            </a:r>
            <a:r>
              <a:rPr lang="en-GB" sz="2800" dirty="0" err="1" smtClean="0">
                <a:solidFill>
                  <a:srgbClr val="002060"/>
                </a:solidFill>
              </a:rPr>
              <a:t>dis</a:t>
            </a:r>
            <a:r>
              <a:rPr lang="en-GB" sz="2800" dirty="0" smtClean="0">
                <a:solidFill>
                  <a:srgbClr val="002060"/>
                </a:solidFill>
              </a:rPr>
              <a:t>’ and ‘</a:t>
            </a:r>
            <a:r>
              <a:rPr lang="en-GB" sz="2800" dirty="0" err="1" smtClean="0">
                <a:solidFill>
                  <a:srgbClr val="002060"/>
                </a:solidFill>
              </a:rPr>
              <a:t>mis</a:t>
            </a:r>
            <a:r>
              <a:rPr lang="en-GB" sz="2800" dirty="0" smtClean="0">
                <a:solidFill>
                  <a:srgbClr val="002060"/>
                </a:solidFill>
              </a:rPr>
              <a:t>’</a:t>
            </a:r>
            <a:endParaRPr lang="en-GB" sz="2800" dirty="0" smtClean="0">
              <a:solidFill>
                <a:srgbClr val="002060"/>
              </a:solidFill>
              <a:latin typeface="Comic Sans MS" pitchFamily="66" charset="0"/>
            </a:endParaRPr>
          </a:p>
          <a:p>
            <a:pPr eaLnBrk="1" hangingPunct="1">
              <a:buFont typeface="Arial" charset="0"/>
              <a:buNone/>
            </a:pPr>
            <a:r>
              <a:rPr lang="en-GB" sz="2800" dirty="0" smtClean="0">
                <a:solidFill>
                  <a:srgbClr val="002060"/>
                </a:solidFill>
                <a:latin typeface="Comic Sans MS" pitchFamily="66" charset="0"/>
              </a:rPr>
              <a:t>        To use a dictionary to check the meaning of words</a:t>
            </a:r>
            <a:endParaRPr lang="en-GB" sz="3000" dirty="0" smtClean="0">
              <a:solidFill>
                <a:srgbClr val="002060"/>
              </a:solidFill>
              <a:latin typeface="Comic Sans MS" pitchFamily="66" charset="0"/>
            </a:endParaRPr>
          </a:p>
          <a:p>
            <a:pPr eaLnBrk="1" hangingPunct="1"/>
            <a:r>
              <a:rPr lang="en-GB" sz="3000" dirty="0" smtClean="0">
                <a:solidFill>
                  <a:srgbClr val="002060"/>
                </a:solidFill>
                <a:latin typeface="Comic Sans MS" pitchFamily="66" charset="0"/>
              </a:rPr>
              <a:t>Using the words on the spelling list, your challenge is to write a paragraph that makes sense and is interesting to read. </a:t>
            </a:r>
          </a:p>
          <a:p>
            <a:pPr eaLnBrk="1" hangingPunct="1"/>
            <a:r>
              <a:rPr lang="en-GB" sz="3000" dirty="0" smtClean="0">
                <a:solidFill>
                  <a:srgbClr val="FF0000"/>
                </a:solidFill>
                <a:latin typeface="Comic Sans MS" pitchFamily="66" charset="0"/>
              </a:rPr>
              <a:t>TOP TIP: Try to use different ways to start your sentences.</a:t>
            </a:r>
          </a:p>
          <a:p>
            <a:pPr eaLnBrk="1" hangingPunct="1"/>
            <a:endParaRPr lang="en-GB" dirty="0" smtClean="0"/>
          </a:p>
        </p:txBody>
      </p:sp>
      <p:sp>
        <p:nvSpPr>
          <p:cNvPr id="6148" name="Text Box 4"/>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68313" y="549275"/>
            <a:ext cx="8229600" cy="1366838"/>
          </a:xfrm>
        </p:spPr>
        <p:txBody>
          <a:bodyPr/>
          <a:lstStyle/>
          <a:p>
            <a:pPr eaLnBrk="1" hangingPunct="1"/>
            <a:r>
              <a:rPr lang="en-GB" sz="3000" smtClean="0">
                <a:latin typeface="Comic Sans MS" pitchFamily="66" charset="0"/>
              </a:rPr>
              <a:t/>
            </a:r>
            <a:br>
              <a:rPr lang="en-GB" sz="3000" smtClean="0">
                <a:latin typeface="Comic Sans MS" pitchFamily="66" charset="0"/>
              </a:rPr>
            </a:br>
            <a:r>
              <a:rPr lang="en-GB" sz="3000" smtClean="0">
                <a:latin typeface="Comic Sans MS" pitchFamily="66" charset="0"/>
              </a:rPr>
              <a:t>Anagram Challenge</a:t>
            </a:r>
            <a:br>
              <a:rPr lang="en-GB" sz="3000" smtClean="0">
                <a:latin typeface="Comic Sans MS" pitchFamily="66" charset="0"/>
              </a:rPr>
            </a:br>
            <a:r>
              <a:rPr lang="en-GB" sz="2400" smtClean="0">
                <a:latin typeface="Comic Sans MS" pitchFamily="66" charset="0"/>
              </a:rPr>
              <a:t>Unscramble the letters to find a word from the word list</a:t>
            </a:r>
            <a:r>
              <a:rPr lang="en-GB" sz="3200" smtClean="0">
                <a:latin typeface="Comic Sans MS" pitchFamily="66" charset="0"/>
              </a:rPr>
              <a:t/>
            </a:r>
            <a:br>
              <a:rPr lang="en-GB" sz="3200" smtClean="0">
                <a:latin typeface="Comic Sans MS" pitchFamily="66" charset="0"/>
              </a:rPr>
            </a:br>
            <a:endParaRPr lang="en-GB" sz="3000" smtClean="0">
              <a:latin typeface="Comic Sans MS" pitchFamily="66" charset="0"/>
            </a:endParaRPr>
          </a:p>
        </p:txBody>
      </p:sp>
      <p:sp>
        <p:nvSpPr>
          <p:cNvPr id="7171" name="Content Placeholder 2"/>
          <p:cNvSpPr>
            <a:spLocks noGrp="1"/>
          </p:cNvSpPr>
          <p:nvPr>
            <p:ph sz="half" idx="1"/>
          </p:nvPr>
        </p:nvSpPr>
        <p:spPr>
          <a:xfrm>
            <a:off x="468313" y="2060575"/>
            <a:ext cx="4038600" cy="4176737"/>
          </a:xfrm>
        </p:spPr>
        <p:txBody>
          <a:bodyPr/>
          <a:lstStyle/>
          <a:p>
            <a:pPr marL="514350" indent="-514350">
              <a:buFont typeface="Arial" charset="0"/>
              <a:buAutoNum type="arabicPeriod"/>
            </a:pPr>
            <a:r>
              <a:rPr lang="en-GB" dirty="0" err="1" smtClean="0">
                <a:latin typeface="Comic Sans MS" pitchFamily="66" charset="0"/>
              </a:rPr>
              <a:t>tru</a:t>
            </a:r>
            <a:r>
              <a:rPr lang="en-GB" dirty="0" err="1" smtClean="0"/>
              <a:t>s</a:t>
            </a:r>
            <a:r>
              <a:rPr lang="en-GB" dirty="0" err="1" smtClean="0">
                <a:latin typeface="Comic Sans MS" pitchFamily="66" charset="0"/>
              </a:rPr>
              <a:t>st</a:t>
            </a:r>
            <a:r>
              <a:rPr lang="en-GB" dirty="0" err="1" smtClean="0"/>
              <a:t>di</a:t>
            </a:r>
            <a:endParaRPr lang="en-GB" dirty="0" smtClean="0">
              <a:latin typeface="Comic Sans MS" pitchFamily="66" charset="0"/>
            </a:endParaRPr>
          </a:p>
          <a:p>
            <a:pPr marL="514350" indent="-514350">
              <a:buFont typeface="Arial" charset="0"/>
              <a:buAutoNum type="arabicPeriod"/>
            </a:pPr>
            <a:r>
              <a:rPr lang="en-GB" dirty="0" err="1" smtClean="0"/>
              <a:t>nilukely</a:t>
            </a:r>
            <a:endParaRPr lang="en-GB" dirty="0" smtClean="0"/>
          </a:p>
          <a:p>
            <a:pPr marL="514350" indent="-514350">
              <a:buFont typeface="Arial" charset="0"/>
              <a:buAutoNum type="arabicPeriod"/>
            </a:pPr>
            <a:r>
              <a:rPr lang="en-GB" dirty="0" err="1" smtClean="0"/>
              <a:t>is</a:t>
            </a:r>
            <a:r>
              <a:rPr lang="en-GB" dirty="0" err="1" smtClean="0">
                <a:latin typeface="Comic Sans MS" pitchFamily="66" charset="0"/>
              </a:rPr>
              <a:t>like</a:t>
            </a:r>
            <a:r>
              <a:rPr lang="en-GB" dirty="0" err="1" smtClean="0"/>
              <a:t>d</a:t>
            </a:r>
            <a:endParaRPr lang="en-GB" dirty="0" smtClean="0">
              <a:latin typeface="Comic Sans MS" pitchFamily="66" charset="0"/>
            </a:endParaRPr>
          </a:p>
          <a:p>
            <a:pPr marL="514350" indent="-514350">
              <a:buFont typeface="Arial" charset="0"/>
              <a:buAutoNum type="arabicPeriod"/>
            </a:pPr>
            <a:r>
              <a:rPr lang="en-GB" dirty="0" err="1" smtClean="0"/>
              <a:t>inmistpr</a:t>
            </a:r>
            <a:endParaRPr lang="en-GB" dirty="0" smtClean="0"/>
          </a:p>
          <a:p>
            <a:pPr marL="514350" indent="-514350">
              <a:buFont typeface="Arial" charset="0"/>
              <a:buAutoNum type="arabicPeriod"/>
            </a:pPr>
            <a:r>
              <a:rPr lang="en-GB" dirty="0" err="1" smtClean="0"/>
              <a:t>s</a:t>
            </a:r>
            <a:r>
              <a:rPr lang="en-GB" dirty="0" err="1" smtClean="0">
                <a:latin typeface="Comic Sans MS" pitchFamily="66" charset="0"/>
              </a:rPr>
              <a:t>unu</a:t>
            </a:r>
            <a:r>
              <a:rPr lang="en-GB" dirty="0" err="1" smtClean="0"/>
              <a:t>l</a:t>
            </a:r>
            <a:r>
              <a:rPr lang="en-GB" dirty="0" err="1" smtClean="0">
                <a:latin typeface="Comic Sans MS" pitchFamily="66" charset="0"/>
              </a:rPr>
              <a:t>ua</a:t>
            </a:r>
            <a:endParaRPr lang="en-GB" dirty="0" smtClean="0">
              <a:latin typeface="Comic Sans MS" pitchFamily="66" charset="0"/>
            </a:endParaRPr>
          </a:p>
        </p:txBody>
      </p:sp>
      <p:sp>
        <p:nvSpPr>
          <p:cNvPr id="7172" name="Content Placeholder 3"/>
          <p:cNvSpPr>
            <a:spLocks noGrp="1"/>
          </p:cNvSpPr>
          <p:nvPr>
            <p:ph sz="half" idx="2"/>
          </p:nvPr>
        </p:nvSpPr>
        <p:spPr>
          <a:xfrm>
            <a:off x="4716463" y="2060575"/>
            <a:ext cx="4038600" cy="4176737"/>
          </a:xfrm>
        </p:spPr>
        <p:txBody>
          <a:bodyPr/>
          <a:lstStyle/>
          <a:p>
            <a:pPr marL="514350" indent="-514350">
              <a:buNone/>
            </a:pPr>
            <a:r>
              <a:rPr lang="en-GB" dirty="0" smtClean="0"/>
              <a:t>6. </a:t>
            </a:r>
            <a:r>
              <a:rPr lang="en-GB" dirty="0" err="1" smtClean="0"/>
              <a:t>bedisoy</a:t>
            </a:r>
            <a:endParaRPr lang="en-GB" dirty="0" smtClean="0"/>
          </a:p>
          <a:p>
            <a:pPr marL="514350" indent="-514350">
              <a:buNone/>
            </a:pPr>
            <a:r>
              <a:rPr lang="en-GB" dirty="0" smtClean="0"/>
              <a:t>7. </a:t>
            </a:r>
            <a:r>
              <a:rPr lang="en-GB" dirty="0" err="1" smtClean="0"/>
              <a:t>mstarnisunded</a:t>
            </a:r>
            <a:endParaRPr lang="en-GB" dirty="0" smtClean="0"/>
          </a:p>
          <a:p>
            <a:pPr marL="514350" indent="-514350">
              <a:buNone/>
            </a:pPr>
            <a:r>
              <a:rPr lang="en-GB" dirty="0" smtClean="0"/>
              <a:t>8. </a:t>
            </a:r>
            <a:r>
              <a:rPr lang="en-GB" dirty="0" err="1" smtClean="0"/>
              <a:t>formistune</a:t>
            </a:r>
            <a:endParaRPr lang="en-GB" dirty="0" smtClean="0"/>
          </a:p>
          <a:p>
            <a:pPr marL="514350" indent="-514350">
              <a:buNone/>
            </a:pPr>
            <a:r>
              <a:rPr lang="en-GB" dirty="0" smtClean="0"/>
              <a:t>9. </a:t>
            </a:r>
            <a:r>
              <a:rPr lang="en-GB" dirty="0" err="1" smtClean="0"/>
              <a:t>dpearisap</a:t>
            </a:r>
            <a:endParaRPr lang="en-GB" dirty="0" smtClean="0"/>
          </a:p>
          <a:p>
            <a:pPr marL="514350" indent="-514350">
              <a:buNone/>
            </a:pPr>
            <a:r>
              <a:rPr lang="en-GB" dirty="0" smtClean="0"/>
              <a:t>10. </a:t>
            </a:r>
            <a:r>
              <a:rPr lang="en-GB" dirty="0" err="1" smtClean="0"/>
              <a:t>smiterat</a:t>
            </a:r>
            <a:endParaRPr lang="en-GB" dirty="0" smtClean="0"/>
          </a:p>
        </p:txBody>
      </p:sp>
      <p:sp>
        <p:nvSpPr>
          <p:cNvPr id="7173"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68313" y="549275"/>
            <a:ext cx="8229600" cy="1366838"/>
          </a:xfrm>
        </p:spPr>
        <p:txBody>
          <a:bodyPr/>
          <a:lstStyle/>
          <a:p>
            <a:pPr eaLnBrk="1" hangingPunct="1"/>
            <a:r>
              <a:rPr lang="en-GB" sz="3000" dirty="0" smtClean="0">
                <a:latin typeface="Comic Sans MS" pitchFamily="66" charset="0"/>
              </a:rPr>
              <a:t/>
            </a:r>
            <a:br>
              <a:rPr lang="en-GB" sz="3000" dirty="0" smtClean="0">
                <a:latin typeface="Comic Sans MS" pitchFamily="66" charset="0"/>
              </a:rPr>
            </a:br>
            <a:r>
              <a:rPr lang="en-GB" sz="3000" dirty="0" smtClean="0">
                <a:latin typeface="Comic Sans MS" pitchFamily="66" charset="0"/>
              </a:rPr>
              <a:t>Anagram Challenge</a:t>
            </a:r>
            <a:r>
              <a:rPr lang="en-GB" sz="3000" dirty="0" smtClean="0"/>
              <a:t> - answers</a:t>
            </a:r>
            <a:r>
              <a:rPr lang="en-GB" sz="3200" dirty="0" smtClean="0">
                <a:latin typeface="Comic Sans MS" pitchFamily="66" charset="0"/>
              </a:rPr>
              <a:t/>
            </a:r>
            <a:br>
              <a:rPr lang="en-GB" sz="3200" dirty="0" smtClean="0">
                <a:latin typeface="Comic Sans MS" pitchFamily="66" charset="0"/>
              </a:rPr>
            </a:br>
            <a:endParaRPr lang="en-GB" sz="3000" dirty="0" smtClean="0">
              <a:latin typeface="Comic Sans MS" pitchFamily="66" charset="0"/>
            </a:endParaRPr>
          </a:p>
        </p:txBody>
      </p:sp>
      <p:sp>
        <p:nvSpPr>
          <p:cNvPr id="7171" name="Content Placeholder 2"/>
          <p:cNvSpPr>
            <a:spLocks noGrp="1"/>
          </p:cNvSpPr>
          <p:nvPr>
            <p:ph sz="half" idx="1"/>
          </p:nvPr>
        </p:nvSpPr>
        <p:spPr>
          <a:xfrm>
            <a:off x="468313" y="2060575"/>
            <a:ext cx="4038600" cy="4525963"/>
          </a:xfrm>
        </p:spPr>
        <p:txBody>
          <a:bodyPr/>
          <a:lstStyle/>
          <a:p>
            <a:pPr marL="514350" indent="-514350" eaLnBrk="1" hangingPunct="1">
              <a:buFont typeface="Arial" charset="0"/>
              <a:buAutoNum type="arabicPeriod"/>
            </a:pPr>
            <a:r>
              <a:rPr lang="en-GB" dirty="0" smtClean="0"/>
              <a:t>d</a:t>
            </a:r>
            <a:r>
              <a:rPr lang="en-GB" dirty="0" smtClean="0">
                <a:latin typeface="Comic Sans MS" pitchFamily="66" charset="0"/>
              </a:rPr>
              <a:t>istrust</a:t>
            </a:r>
          </a:p>
          <a:p>
            <a:pPr marL="514350" indent="-514350" eaLnBrk="1" hangingPunct="1">
              <a:buFont typeface="Arial" charset="0"/>
              <a:buAutoNum type="arabicPeriod"/>
            </a:pPr>
            <a:r>
              <a:rPr lang="en-GB" dirty="0" smtClean="0"/>
              <a:t>unlikely</a:t>
            </a:r>
          </a:p>
          <a:p>
            <a:pPr marL="514350" indent="-514350" eaLnBrk="1" hangingPunct="1">
              <a:buFont typeface="Arial" charset="0"/>
              <a:buAutoNum type="arabicPeriod"/>
            </a:pPr>
            <a:r>
              <a:rPr lang="en-GB" dirty="0" smtClean="0"/>
              <a:t>d</a:t>
            </a:r>
            <a:r>
              <a:rPr lang="en-GB" dirty="0" smtClean="0">
                <a:latin typeface="Comic Sans MS" pitchFamily="66" charset="0"/>
              </a:rPr>
              <a:t>islike</a:t>
            </a:r>
          </a:p>
          <a:p>
            <a:pPr marL="514350" indent="-514350" eaLnBrk="1" hangingPunct="1">
              <a:buFont typeface="Arial" charset="0"/>
              <a:buAutoNum type="arabicPeriod"/>
            </a:pPr>
            <a:r>
              <a:rPr lang="en-GB" dirty="0" smtClean="0"/>
              <a:t>misprint</a:t>
            </a:r>
          </a:p>
          <a:p>
            <a:pPr marL="514350" indent="-514350" eaLnBrk="1" hangingPunct="1">
              <a:buFont typeface="Arial" charset="0"/>
              <a:buAutoNum type="arabicPeriod"/>
            </a:pPr>
            <a:r>
              <a:rPr lang="en-GB" dirty="0" smtClean="0">
                <a:latin typeface="Comic Sans MS" pitchFamily="66" charset="0"/>
              </a:rPr>
              <a:t>unusual </a:t>
            </a:r>
          </a:p>
        </p:txBody>
      </p:sp>
      <p:sp>
        <p:nvSpPr>
          <p:cNvPr id="7172" name="Content Placeholder 3"/>
          <p:cNvSpPr>
            <a:spLocks noGrp="1"/>
          </p:cNvSpPr>
          <p:nvPr>
            <p:ph sz="half" idx="2"/>
          </p:nvPr>
        </p:nvSpPr>
        <p:spPr>
          <a:xfrm>
            <a:off x="4716463" y="2060575"/>
            <a:ext cx="4038600" cy="4525963"/>
          </a:xfrm>
        </p:spPr>
        <p:txBody>
          <a:bodyPr/>
          <a:lstStyle/>
          <a:p>
            <a:pPr marL="514350" indent="-514350" eaLnBrk="1" hangingPunct="1">
              <a:buFont typeface="Arial" charset="0"/>
              <a:buNone/>
            </a:pPr>
            <a:r>
              <a:rPr lang="en-GB" dirty="0" smtClean="0"/>
              <a:t>6. disobey</a:t>
            </a:r>
          </a:p>
          <a:p>
            <a:pPr marL="514350" indent="-514350" eaLnBrk="1" hangingPunct="1">
              <a:buFont typeface="Arial" charset="0"/>
              <a:buNone/>
            </a:pPr>
            <a:r>
              <a:rPr lang="en-GB" dirty="0" smtClean="0"/>
              <a:t>7. misunderstand</a:t>
            </a:r>
          </a:p>
          <a:p>
            <a:pPr marL="514350" indent="-514350" eaLnBrk="1" hangingPunct="1">
              <a:buFont typeface="Arial" charset="0"/>
              <a:buNone/>
            </a:pPr>
            <a:r>
              <a:rPr lang="en-GB" dirty="0" smtClean="0"/>
              <a:t>8. misfortune</a:t>
            </a:r>
          </a:p>
          <a:p>
            <a:pPr marL="514350" indent="-514350" eaLnBrk="1" hangingPunct="1">
              <a:buFont typeface="Arial" charset="0"/>
              <a:buNone/>
            </a:pPr>
            <a:r>
              <a:rPr lang="en-GB" dirty="0" smtClean="0"/>
              <a:t>9. disappear</a:t>
            </a:r>
          </a:p>
          <a:p>
            <a:pPr marL="514350" indent="-514350" eaLnBrk="1" hangingPunct="1">
              <a:buFont typeface="Arial" charset="0"/>
              <a:buNone/>
            </a:pPr>
            <a:r>
              <a:rPr lang="en-GB" dirty="0" smtClean="0"/>
              <a:t>10. mistreat</a:t>
            </a:r>
          </a:p>
        </p:txBody>
      </p:sp>
      <p:sp>
        <p:nvSpPr>
          <p:cNvPr id="7173"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4213" y="188913"/>
            <a:ext cx="7772400" cy="1223962"/>
          </a:xfrm>
        </p:spPr>
        <p:txBody>
          <a:bodyPr/>
          <a:lstStyle/>
          <a:p>
            <a:r>
              <a:rPr lang="en-GB" smtClean="0"/>
              <a:t>Teacher Instructions</a:t>
            </a:r>
          </a:p>
        </p:txBody>
      </p:sp>
      <p:sp>
        <p:nvSpPr>
          <p:cNvPr id="3" name="Subtitle 2"/>
          <p:cNvSpPr>
            <a:spLocks noGrp="1"/>
          </p:cNvSpPr>
          <p:nvPr>
            <p:ph type="subTitle" idx="1"/>
          </p:nvPr>
        </p:nvSpPr>
        <p:spPr>
          <a:xfrm>
            <a:off x="684213" y="1628775"/>
            <a:ext cx="7993062" cy="4537075"/>
          </a:xfrm>
        </p:spPr>
        <p:txBody>
          <a:bodyPr/>
          <a:lstStyle/>
          <a:p>
            <a:pPr algn="l">
              <a:defRPr/>
            </a:pPr>
            <a:r>
              <a:rPr lang="en-GB" sz="2000" dirty="0" smtClean="0">
                <a:solidFill>
                  <a:srgbClr val="002060"/>
                </a:solidFill>
                <a:latin typeface="Arial" pitchFamily="34" charset="0"/>
                <a:cs typeface="Arial" pitchFamily="34" charset="0"/>
              </a:rPr>
              <a:t>This PowerPoint can be used to:</a:t>
            </a:r>
          </a:p>
          <a:p>
            <a:pPr algn="l">
              <a:defRPr/>
            </a:pPr>
            <a:r>
              <a:rPr lang="en-GB" sz="2000" dirty="0" smtClean="0">
                <a:solidFill>
                  <a:srgbClr val="002060"/>
                </a:solidFill>
                <a:latin typeface="Arial" pitchFamily="34" charset="0"/>
                <a:cs typeface="Arial" pitchFamily="34" charset="0"/>
              </a:rPr>
              <a:t> Introduce the word list</a:t>
            </a:r>
          </a:p>
          <a:p>
            <a:pPr algn="l">
              <a:defRPr/>
            </a:pPr>
            <a:r>
              <a:rPr lang="en-GB" sz="2000" dirty="0" smtClean="0">
                <a:solidFill>
                  <a:srgbClr val="002060"/>
                </a:solidFill>
                <a:latin typeface="Arial" pitchFamily="34" charset="0"/>
                <a:cs typeface="Arial" pitchFamily="34" charset="0"/>
              </a:rPr>
              <a:t> Consolidate learning the spelling of the words</a:t>
            </a:r>
          </a:p>
          <a:p>
            <a:pPr algn="l">
              <a:defRPr/>
            </a:pPr>
            <a:r>
              <a:rPr lang="en-GB" sz="2000" dirty="0" smtClean="0">
                <a:solidFill>
                  <a:srgbClr val="002060"/>
                </a:solidFill>
                <a:latin typeface="Arial" pitchFamily="34" charset="0"/>
                <a:cs typeface="Arial" pitchFamily="34" charset="0"/>
              </a:rPr>
              <a:t> Revise the words</a:t>
            </a:r>
          </a:p>
          <a:p>
            <a:pPr algn="l">
              <a:defRPr/>
            </a:pPr>
            <a:r>
              <a:rPr lang="en-GB" sz="2000" dirty="0" smtClean="0">
                <a:solidFill>
                  <a:srgbClr val="002060"/>
                </a:solidFill>
                <a:latin typeface="Arial" pitchFamily="34" charset="0"/>
                <a:cs typeface="Arial" pitchFamily="34" charset="0"/>
              </a:rPr>
              <a:t>There are several ways to use this PowerPoint which should be selected to meet the needs of the class. </a:t>
            </a:r>
          </a:p>
          <a:p>
            <a:pPr algn="l">
              <a:defRPr/>
            </a:pPr>
            <a:r>
              <a:rPr lang="en-GB" sz="2000" dirty="0" smtClean="0">
                <a:solidFill>
                  <a:srgbClr val="002060"/>
                </a:solidFill>
                <a:latin typeface="Arial" pitchFamily="34" charset="0"/>
                <a:cs typeface="Arial" pitchFamily="34" charset="0"/>
              </a:rPr>
              <a:t>The spelling rules for the word list are explained, followed by some activities for whole class work on whiteboards; these can be completed individually, in pairs or small groups.</a:t>
            </a:r>
          </a:p>
          <a:p>
            <a:pPr algn="l">
              <a:defRPr/>
            </a:pPr>
            <a:r>
              <a:rPr lang="en-GB" sz="2000" dirty="0" smtClean="0">
                <a:solidFill>
                  <a:srgbClr val="002060"/>
                </a:solidFill>
                <a:latin typeface="Arial" pitchFamily="34" charset="0"/>
                <a:cs typeface="Arial" pitchFamily="34" charset="0"/>
              </a:rPr>
              <a:t>The activity slides are designed for independent or paired work which could be recorded in an exercise book or on whiteboards. The intention of the activity slides is for the choice of activity to be made to suit the needs of the children. </a:t>
            </a:r>
          </a:p>
          <a:p>
            <a:pPr>
              <a:defRPr/>
            </a:pPr>
            <a:endParaRPr lang="en-GB" dirty="0" smtClean="0"/>
          </a:p>
          <a:p>
            <a:pPr>
              <a:defRPr/>
            </a:pPr>
            <a:endParaRPr lang="en-GB" dirty="0" smtClean="0"/>
          </a:p>
          <a:p>
            <a:pPr>
              <a:defRPr/>
            </a:pPr>
            <a:endParaRPr lang="en-GB" dirty="0" smtClean="0"/>
          </a:p>
          <a:p>
            <a:pPr>
              <a:defRPr/>
            </a:pPr>
            <a:endParaRPr lang="en-GB" dirty="0" smtClean="0"/>
          </a:p>
        </p:txBody>
      </p:sp>
      <p:sp>
        <p:nvSpPr>
          <p:cNvPr id="2052" name="Text Box 4"/>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GB" smtClean="0">
                <a:latin typeface="Arial" charset="0"/>
                <a:cs typeface="Arial" charset="0"/>
              </a:rPr>
              <a:t>PowerPoint Contents</a:t>
            </a:r>
          </a:p>
        </p:txBody>
      </p:sp>
      <p:sp>
        <p:nvSpPr>
          <p:cNvPr id="3075" name="Content Placeholder 2"/>
          <p:cNvSpPr>
            <a:spLocks noGrp="1"/>
          </p:cNvSpPr>
          <p:nvPr>
            <p:ph idx="1"/>
          </p:nvPr>
        </p:nvSpPr>
        <p:spPr/>
        <p:txBody>
          <a:bodyPr/>
          <a:lstStyle/>
          <a:p>
            <a:pPr eaLnBrk="1" hangingPunct="1"/>
            <a:r>
              <a:rPr lang="en-GB" smtClean="0">
                <a:solidFill>
                  <a:srgbClr val="002060"/>
                </a:solidFill>
                <a:latin typeface="Arial" charset="0"/>
                <a:cs typeface="Arial" charset="0"/>
              </a:rPr>
              <a:t>The contents of the PowerPoint are:</a:t>
            </a:r>
          </a:p>
          <a:p>
            <a:pPr eaLnBrk="1" hangingPunct="1"/>
            <a:r>
              <a:rPr lang="en-GB" smtClean="0">
                <a:solidFill>
                  <a:srgbClr val="002060"/>
                </a:solidFill>
                <a:latin typeface="Arial" charset="0"/>
                <a:cs typeface="Arial" charset="0"/>
              </a:rPr>
              <a:t> Teacher Instructions</a:t>
            </a:r>
          </a:p>
          <a:p>
            <a:pPr eaLnBrk="1" hangingPunct="1"/>
            <a:r>
              <a:rPr lang="en-GB" smtClean="0">
                <a:solidFill>
                  <a:srgbClr val="002060"/>
                </a:solidFill>
                <a:latin typeface="Arial" charset="0"/>
                <a:cs typeface="Arial" charset="0"/>
              </a:rPr>
              <a:t> The Word List</a:t>
            </a:r>
          </a:p>
          <a:p>
            <a:pPr eaLnBrk="1" hangingPunct="1"/>
            <a:r>
              <a:rPr lang="en-GB" smtClean="0">
                <a:solidFill>
                  <a:srgbClr val="002060"/>
                </a:solidFill>
                <a:latin typeface="Arial" charset="0"/>
                <a:cs typeface="Arial" charset="0"/>
              </a:rPr>
              <a:t> Spelling Rules</a:t>
            </a:r>
            <a:endParaRPr lang="en-GB" smtClean="0"/>
          </a:p>
          <a:p>
            <a:pPr eaLnBrk="1" hangingPunct="1"/>
            <a:r>
              <a:rPr lang="en-GB" smtClean="0">
                <a:solidFill>
                  <a:srgbClr val="002060"/>
                </a:solidFill>
                <a:latin typeface="Arial" charset="0"/>
                <a:cs typeface="Arial" charset="0"/>
              </a:rPr>
              <a:t> Activities to use the rules</a:t>
            </a:r>
          </a:p>
          <a:p>
            <a:pPr eaLnBrk="1" hangingPunct="1"/>
            <a:r>
              <a:rPr lang="en-GB" smtClean="0">
                <a:solidFill>
                  <a:srgbClr val="002060"/>
                </a:solidFill>
                <a:latin typeface="Arial" charset="0"/>
                <a:cs typeface="Arial" charset="0"/>
              </a:rPr>
              <a:t>Independent activities</a:t>
            </a:r>
          </a:p>
        </p:txBody>
      </p:sp>
      <p:sp>
        <p:nvSpPr>
          <p:cNvPr id="3076" name="Text Box 4"/>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Spelling Lists</a:t>
            </a:r>
            <a:endParaRPr lang="en-GB" dirty="0"/>
          </a:p>
        </p:txBody>
      </p:sp>
      <p:sp>
        <p:nvSpPr>
          <p:cNvPr id="3" name="TextBox 2"/>
          <p:cNvSpPr txBox="1"/>
          <p:nvPr/>
        </p:nvSpPr>
        <p:spPr>
          <a:xfrm>
            <a:off x="1619672" y="1556792"/>
            <a:ext cx="2304256" cy="4960800"/>
          </a:xfrm>
          <a:prstGeom prst="rect">
            <a:avLst/>
          </a:prstGeom>
          <a:solidFill>
            <a:schemeClr val="bg1"/>
          </a:solidFill>
          <a:ln w="38100">
            <a:solidFill>
              <a:srgbClr val="7030A0"/>
            </a:solidFill>
          </a:ln>
        </p:spPr>
        <p:txBody>
          <a:bodyPr wrap="square" rtlCol="0">
            <a:spAutoFit/>
          </a:bodyPr>
          <a:lstStyle/>
          <a:p>
            <a:pPr algn="ctr"/>
            <a:r>
              <a:rPr lang="en-GB" sz="2400" u="sng" dirty="0" smtClean="0">
                <a:latin typeface="Comic Sans MS" pitchFamily="66" charset="0"/>
              </a:rPr>
              <a:t>A</a:t>
            </a:r>
          </a:p>
          <a:p>
            <a:pPr algn="ctr"/>
            <a:r>
              <a:rPr lang="en-GB" sz="2400" dirty="0" smtClean="0">
                <a:latin typeface="Comic Sans MS" pitchFamily="66" charset="0"/>
              </a:rPr>
              <a:t>disadvantage</a:t>
            </a:r>
          </a:p>
          <a:p>
            <a:pPr algn="ctr"/>
            <a:r>
              <a:rPr lang="en-GB" sz="2400" dirty="0" smtClean="0">
                <a:latin typeface="Comic Sans MS" pitchFamily="66" charset="0"/>
              </a:rPr>
              <a:t>disappear</a:t>
            </a:r>
          </a:p>
          <a:p>
            <a:pPr algn="ctr"/>
            <a:r>
              <a:rPr lang="en-GB" sz="2400" dirty="0" smtClean="0">
                <a:latin typeface="Comic Sans MS" pitchFamily="66" charset="0"/>
              </a:rPr>
              <a:t>disconnect</a:t>
            </a:r>
          </a:p>
          <a:p>
            <a:pPr algn="ctr"/>
            <a:r>
              <a:rPr lang="en-GB" sz="2400" dirty="0" smtClean="0">
                <a:latin typeface="Comic Sans MS" pitchFamily="66" charset="0"/>
              </a:rPr>
              <a:t>distrust</a:t>
            </a:r>
          </a:p>
          <a:p>
            <a:pPr algn="ctr"/>
            <a:r>
              <a:rPr lang="en-GB" sz="2400" dirty="0" smtClean="0">
                <a:latin typeface="Comic Sans MS" pitchFamily="66" charset="0"/>
              </a:rPr>
              <a:t>misfortune</a:t>
            </a:r>
          </a:p>
          <a:p>
            <a:pPr algn="ctr"/>
            <a:r>
              <a:rPr lang="en-GB" sz="2400" dirty="0" smtClean="0">
                <a:latin typeface="Comic Sans MS" pitchFamily="66" charset="0"/>
              </a:rPr>
              <a:t>misinterpret</a:t>
            </a:r>
          </a:p>
          <a:p>
            <a:pPr algn="ctr"/>
            <a:r>
              <a:rPr lang="en-GB" sz="2400" dirty="0" smtClean="0">
                <a:latin typeface="Comic Sans MS" pitchFamily="66" charset="0"/>
              </a:rPr>
              <a:t>misrepresent</a:t>
            </a:r>
          </a:p>
          <a:p>
            <a:pPr algn="ctr"/>
            <a:r>
              <a:rPr lang="en-GB" sz="2400" dirty="0" smtClean="0">
                <a:latin typeface="Comic Sans MS" pitchFamily="66" charset="0"/>
              </a:rPr>
              <a:t>misunderstand</a:t>
            </a:r>
          </a:p>
          <a:p>
            <a:pPr algn="ctr"/>
            <a:r>
              <a:rPr lang="en-GB" sz="2400" dirty="0" smtClean="0">
                <a:latin typeface="Comic Sans MS" pitchFamily="66" charset="0"/>
              </a:rPr>
              <a:t>unlikely</a:t>
            </a:r>
          </a:p>
          <a:p>
            <a:pPr algn="ctr"/>
            <a:r>
              <a:rPr lang="en-GB" sz="2400" dirty="0" smtClean="0">
                <a:latin typeface="Comic Sans MS" pitchFamily="66" charset="0"/>
              </a:rPr>
              <a:t>unpleasant</a:t>
            </a: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a:latin typeface="Comic Sans MS" pitchFamily="66" charset="0"/>
            </a:endParaRPr>
          </a:p>
        </p:txBody>
      </p:sp>
      <p:sp>
        <p:nvSpPr>
          <p:cNvPr id="5" name="TextBox 4"/>
          <p:cNvSpPr txBox="1"/>
          <p:nvPr/>
        </p:nvSpPr>
        <p:spPr>
          <a:xfrm>
            <a:off x="4644008" y="1556792"/>
            <a:ext cx="2304256" cy="4960800"/>
          </a:xfrm>
          <a:prstGeom prst="rect">
            <a:avLst/>
          </a:prstGeom>
          <a:solidFill>
            <a:schemeClr val="bg1"/>
          </a:solidFill>
          <a:ln w="38100">
            <a:solidFill>
              <a:srgbClr val="7030A0"/>
            </a:solidFill>
          </a:ln>
        </p:spPr>
        <p:txBody>
          <a:bodyPr wrap="square" rtlCol="0">
            <a:spAutoFit/>
          </a:bodyPr>
          <a:lstStyle/>
          <a:p>
            <a:pPr algn="ctr"/>
            <a:r>
              <a:rPr lang="en-GB" sz="2400" u="sng" dirty="0" smtClean="0">
                <a:latin typeface="Comic Sans MS" pitchFamily="66" charset="0"/>
              </a:rPr>
              <a:t>B</a:t>
            </a:r>
          </a:p>
          <a:p>
            <a:pPr algn="ctr"/>
            <a:r>
              <a:rPr lang="en-GB" sz="2400" dirty="0" smtClean="0">
                <a:latin typeface="Comic Sans MS" pitchFamily="66" charset="0"/>
              </a:rPr>
              <a:t>disable</a:t>
            </a:r>
          </a:p>
          <a:p>
            <a:pPr algn="ctr"/>
            <a:r>
              <a:rPr lang="en-GB" sz="2400" dirty="0" smtClean="0">
                <a:latin typeface="Comic Sans MS" pitchFamily="66" charset="0"/>
              </a:rPr>
              <a:t>disagree</a:t>
            </a:r>
          </a:p>
          <a:p>
            <a:pPr algn="ctr"/>
            <a:r>
              <a:rPr lang="en-GB" sz="2400" dirty="0" smtClean="0">
                <a:latin typeface="Comic Sans MS" pitchFamily="66" charset="0"/>
              </a:rPr>
              <a:t>dislike</a:t>
            </a:r>
          </a:p>
          <a:p>
            <a:pPr algn="ctr"/>
            <a:r>
              <a:rPr lang="en-GB" sz="2400" dirty="0" smtClean="0">
                <a:latin typeface="Comic Sans MS" pitchFamily="66" charset="0"/>
              </a:rPr>
              <a:t>disobey</a:t>
            </a:r>
          </a:p>
          <a:p>
            <a:pPr algn="ctr"/>
            <a:r>
              <a:rPr lang="en-GB" sz="2400" dirty="0" smtClean="0">
                <a:latin typeface="Comic Sans MS" pitchFamily="66" charset="0"/>
              </a:rPr>
              <a:t>mislead</a:t>
            </a:r>
          </a:p>
          <a:p>
            <a:pPr algn="ctr"/>
            <a:r>
              <a:rPr lang="en-GB" sz="2400" dirty="0" smtClean="0">
                <a:latin typeface="Comic Sans MS" pitchFamily="66" charset="0"/>
              </a:rPr>
              <a:t>misplace</a:t>
            </a:r>
          </a:p>
          <a:p>
            <a:pPr algn="ctr"/>
            <a:r>
              <a:rPr lang="en-GB" sz="2400" dirty="0" smtClean="0">
                <a:latin typeface="Comic Sans MS" pitchFamily="66" charset="0"/>
              </a:rPr>
              <a:t>misprint</a:t>
            </a:r>
          </a:p>
          <a:p>
            <a:pPr algn="ctr"/>
            <a:r>
              <a:rPr lang="en-GB" sz="2400" dirty="0" smtClean="0">
                <a:latin typeface="Comic Sans MS" pitchFamily="66" charset="0"/>
              </a:rPr>
              <a:t>mistreat</a:t>
            </a:r>
          </a:p>
          <a:p>
            <a:pPr algn="ctr"/>
            <a:r>
              <a:rPr lang="en-GB" sz="2400" dirty="0" smtClean="0">
                <a:latin typeface="Comic Sans MS" pitchFamily="66" charset="0"/>
              </a:rPr>
              <a:t>unhappy</a:t>
            </a:r>
          </a:p>
          <a:p>
            <a:pPr algn="ctr"/>
            <a:r>
              <a:rPr lang="en-GB" sz="2400" dirty="0" smtClean="0">
                <a:latin typeface="Comic Sans MS" pitchFamily="66" charset="0"/>
              </a:rPr>
              <a:t>unusual</a:t>
            </a: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smtClean="0">
              <a:latin typeface="Comic Sans MS" pitchFamily="66" charset="0"/>
            </a:endParaRPr>
          </a:p>
          <a:p>
            <a:endParaRPr lang="en-GB" sz="2400" dirty="0">
              <a:latin typeface="Comic Sans MS" pitchFamily="66" charset="0"/>
            </a:endParaRPr>
          </a:p>
        </p:txBody>
      </p:sp>
      <p:sp>
        <p:nvSpPr>
          <p:cNvPr id="6"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 prefix?</a:t>
            </a:r>
            <a:endParaRPr lang="en-GB" dirty="0"/>
          </a:p>
        </p:txBody>
      </p:sp>
      <p:sp>
        <p:nvSpPr>
          <p:cNvPr id="3" name="Content Placeholder 2"/>
          <p:cNvSpPr>
            <a:spLocks noGrp="1"/>
          </p:cNvSpPr>
          <p:nvPr>
            <p:ph idx="1"/>
          </p:nvPr>
        </p:nvSpPr>
        <p:spPr/>
        <p:txBody>
          <a:bodyPr/>
          <a:lstStyle/>
          <a:p>
            <a:r>
              <a:rPr lang="en-GB" sz="3600" dirty="0" smtClean="0"/>
              <a:t>A prefix is a letter or group of letters added to the beginning of a base word</a:t>
            </a:r>
          </a:p>
          <a:p>
            <a:r>
              <a:rPr lang="en-GB" sz="3600" dirty="0" smtClean="0">
                <a:latin typeface="Comic Sans MS" pitchFamily="66" charset="0"/>
              </a:rPr>
              <a:t>A prefix changes the meaning of the base word</a:t>
            </a:r>
          </a:p>
          <a:p>
            <a:r>
              <a:rPr lang="en-GB" sz="3600" dirty="0" smtClean="0"/>
              <a:t>Many prefixes have origins in Greek, Latin or Old English</a:t>
            </a:r>
            <a:endParaRPr lang="en-GB" sz="3600" dirty="0">
              <a:latin typeface="Comic Sans MS" pitchFamily="66" charset="0"/>
            </a:endParaRPr>
          </a:p>
        </p:txBody>
      </p:sp>
      <p:sp>
        <p:nvSpPr>
          <p:cNvPr id="4"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Prefix Rules 1</a:t>
            </a:r>
            <a:endParaRPr lang="en-GB" dirty="0"/>
          </a:p>
        </p:txBody>
      </p:sp>
      <p:sp>
        <p:nvSpPr>
          <p:cNvPr id="3" name="Content Placeholder 2"/>
          <p:cNvSpPr>
            <a:spLocks noGrp="1"/>
          </p:cNvSpPr>
          <p:nvPr>
            <p:ph idx="1"/>
          </p:nvPr>
        </p:nvSpPr>
        <p:spPr>
          <a:xfrm>
            <a:off x="457200" y="1600200"/>
            <a:ext cx="8229600" cy="4925144"/>
          </a:xfrm>
        </p:spPr>
        <p:txBody>
          <a:bodyPr/>
          <a:lstStyle/>
          <a:p>
            <a:r>
              <a:rPr lang="en-GB" dirty="0" smtClean="0">
                <a:latin typeface="Comic Sans MS" pitchFamily="66" charset="0"/>
              </a:rPr>
              <a:t>Th</a:t>
            </a:r>
            <a:r>
              <a:rPr lang="en-GB" dirty="0" smtClean="0"/>
              <a:t>e spelling of the base word does NOT change when a prefix is added</a:t>
            </a:r>
          </a:p>
          <a:p>
            <a:r>
              <a:rPr lang="en-GB" dirty="0" smtClean="0">
                <a:latin typeface="Comic Sans MS" pitchFamily="66" charset="0"/>
              </a:rPr>
              <a:t>When </a:t>
            </a:r>
            <a:r>
              <a:rPr lang="en-GB" dirty="0" smtClean="0">
                <a:solidFill>
                  <a:srgbClr val="7030A0"/>
                </a:solidFill>
                <a:latin typeface="Comic Sans MS" pitchFamily="66" charset="0"/>
              </a:rPr>
              <a:t>‘all’ </a:t>
            </a:r>
            <a:r>
              <a:rPr lang="en-GB" dirty="0" smtClean="0">
                <a:latin typeface="Comic Sans MS" pitchFamily="66" charset="0"/>
              </a:rPr>
              <a:t>is added to a base word, one </a:t>
            </a:r>
            <a:r>
              <a:rPr lang="en-GB" dirty="0" smtClean="0">
                <a:solidFill>
                  <a:srgbClr val="7030A0"/>
                </a:solidFill>
                <a:latin typeface="Comic Sans MS" pitchFamily="66" charset="0"/>
              </a:rPr>
              <a:t>‘l’ </a:t>
            </a:r>
            <a:r>
              <a:rPr lang="en-GB" dirty="0" smtClean="0">
                <a:latin typeface="Comic Sans MS" pitchFamily="66" charset="0"/>
              </a:rPr>
              <a:t>is always dropped; the prefix becomes </a:t>
            </a:r>
            <a:r>
              <a:rPr lang="en-GB" dirty="0" smtClean="0">
                <a:solidFill>
                  <a:srgbClr val="7030A0"/>
                </a:solidFill>
                <a:latin typeface="Comic Sans MS" pitchFamily="66" charset="0"/>
              </a:rPr>
              <a:t>‘al’</a:t>
            </a:r>
          </a:p>
          <a:p>
            <a:r>
              <a:rPr lang="en-GB" dirty="0" smtClean="0"/>
              <a:t>When </a:t>
            </a:r>
            <a:r>
              <a:rPr lang="en-GB" dirty="0" smtClean="0">
                <a:solidFill>
                  <a:srgbClr val="7030A0"/>
                </a:solidFill>
              </a:rPr>
              <a:t>‘well’ </a:t>
            </a:r>
            <a:r>
              <a:rPr lang="en-GB" dirty="0" smtClean="0"/>
              <a:t>is added to a base word, one </a:t>
            </a:r>
            <a:r>
              <a:rPr lang="en-GB" dirty="0" smtClean="0">
                <a:solidFill>
                  <a:srgbClr val="7030A0"/>
                </a:solidFill>
              </a:rPr>
              <a:t>‘l’ </a:t>
            </a:r>
            <a:r>
              <a:rPr lang="en-GB" dirty="0" smtClean="0"/>
              <a:t>is always dropped; the prefix becomes </a:t>
            </a:r>
            <a:r>
              <a:rPr lang="en-GB" dirty="0" smtClean="0">
                <a:solidFill>
                  <a:srgbClr val="7030A0"/>
                </a:solidFill>
              </a:rPr>
              <a:t>‘</a:t>
            </a:r>
            <a:r>
              <a:rPr lang="en-GB" dirty="0" err="1" smtClean="0">
                <a:solidFill>
                  <a:srgbClr val="7030A0"/>
                </a:solidFill>
              </a:rPr>
              <a:t>wel</a:t>
            </a:r>
            <a:r>
              <a:rPr lang="en-GB" dirty="0" smtClean="0">
                <a:solidFill>
                  <a:srgbClr val="7030A0"/>
                </a:solidFill>
              </a:rPr>
              <a:t>’ </a:t>
            </a:r>
            <a:r>
              <a:rPr lang="en-GB" dirty="0" smtClean="0"/>
              <a:t>except in hyphenated words</a:t>
            </a:r>
          </a:p>
          <a:p>
            <a:endParaRPr lang="en-GB" sz="3600" dirty="0">
              <a:solidFill>
                <a:srgbClr val="7030A0"/>
              </a:solidFill>
              <a:latin typeface="Comic Sans MS" pitchFamily="66" charset="0"/>
            </a:endParaRPr>
          </a:p>
        </p:txBody>
      </p:sp>
      <p:sp>
        <p:nvSpPr>
          <p:cNvPr id="4"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Negative Prefixes</a:t>
            </a:r>
            <a:endParaRPr lang="en-GB" dirty="0"/>
          </a:p>
        </p:txBody>
      </p:sp>
      <p:sp>
        <p:nvSpPr>
          <p:cNvPr id="5" name="TextBox 4"/>
          <p:cNvSpPr txBox="1"/>
          <p:nvPr/>
        </p:nvSpPr>
        <p:spPr>
          <a:xfrm>
            <a:off x="1475656" y="2276872"/>
            <a:ext cx="6696744" cy="3046988"/>
          </a:xfrm>
          <a:prstGeom prst="rect">
            <a:avLst/>
          </a:prstGeom>
          <a:solidFill>
            <a:schemeClr val="bg1"/>
          </a:solidFill>
          <a:ln w="38100">
            <a:solidFill>
              <a:srgbClr val="7030A0"/>
            </a:solidFill>
          </a:ln>
        </p:spPr>
        <p:txBody>
          <a:bodyPr wrap="square" rtlCol="0">
            <a:spAutoFit/>
          </a:bodyPr>
          <a:lstStyle/>
          <a:p>
            <a:r>
              <a:rPr lang="en-GB" sz="3200" dirty="0" smtClean="0">
                <a:latin typeface="Comic Sans MS" pitchFamily="66" charset="0"/>
              </a:rPr>
              <a:t>The prefix </a:t>
            </a:r>
            <a:r>
              <a:rPr lang="en-GB" sz="3200" dirty="0" smtClean="0">
                <a:solidFill>
                  <a:srgbClr val="7030A0"/>
                </a:solidFill>
                <a:latin typeface="Comic Sans MS" pitchFamily="66" charset="0"/>
              </a:rPr>
              <a:t>‘un’ </a:t>
            </a:r>
            <a:r>
              <a:rPr lang="en-GB" sz="3200" dirty="0" smtClean="0">
                <a:latin typeface="Comic Sans MS" pitchFamily="66" charset="0"/>
              </a:rPr>
              <a:t>means</a:t>
            </a:r>
            <a:r>
              <a:rPr lang="en-GB" sz="3200" dirty="0" smtClean="0">
                <a:solidFill>
                  <a:srgbClr val="7030A0"/>
                </a:solidFill>
                <a:latin typeface="Comic Sans MS" pitchFamily="66" charset="0"/>
              </a:rPr>
              <a:t> not</a:t>
            </a:r>
            <a:endParaRPr lang="en-GB" sz="3200" dirty="0" smtClean="0">
              <a:latin typeface="Comic Sans MS" pitchFamily="66" charset="0"/>
            </a:endParaRPr>
          </a:p>
          <a:p>
            <a:endParaRPr lang="en-GB" sz="3200" dirty="0">
              <a:latin typeface="Comic Sans MS" pitchFamily="66" charset="0"/>
            </a:endParaRPr>
          </a:p>
          <a:p>
            <a:r>
              <a:rPr lang="en-GB" sz="3200" dirty="0">
                <a:latin typeface="Comic Sans MS" pitchFamily="66" charset="0"/>
              </a:rPr>
              <a:t>c</a:t>
            </a:r>
            <a:r>
              <a:rPr lang="en-GB" sz="3200" dirty="0" smtClean="0">
                <a:latin typeface="Comic Sans MS" pitchFamily="66" charset="0"/>
              </a:rPr>
              <a:t>ertain                          </a:t>
            </a:r>
            <a:r>
              <a:rPr lang="en-GB" sz="3200" dirty="0" smtClean="0">
                <a:solidFill>
                  <a:srgbClr val="7030A0"/>
                </a:solidFill>
                <a:latin typeface="Comic Sans MS" pitchFamily="66" charset="0"/>
              </a:rPr>
              <a:t>un</a:t>
            </a:r>
            <a:r>
              <a:rPr lang="en-GB" sz="3200" dirty="0" smtClean="0">
                <a:latin typeface="Comic Sans MS" pitchFamily="66" charset="0"/>
              </a:rPr>
              <a:t>certain</a:t>
            </a:r>
          </a:p>
          <a:p>
            <a:r>
              <a:rPr lang="en-GB" sz="3200" dirty="0">
                <a:latin typeface="Comic Sans MS" pitchFamily="66" charset="0"/>
              </a:rPr>
              <a:t>s</a:t>
            </a:r>
            <a:r>
              <a:rPr lang="en-GB" sz="3200" dirty="0" smtClean="0">
                <a:latin typeface="Comic Sans MS" pitchFamily="66" charset="0"/>
              </a:rPr>
              <a:t>ure                               </a:t>
            </a:r>
            <a:r>
              <a:rPr lang="en-GB" sz="3200" dirty="0" smtClean="0">
                <a:solidFill>
                  <a:srgbClr val="7030A0"/>
                </a:solidFill>
                <a:latin typeface="Comic Sans MS" pitchFamily="66" charset="0"/>
              </a:rPr>
              <a:t>un</a:t>
            </a:r>
            <a:r>
              <a:rPr lang="en-GB" sz="3200" dirty="0" smtClean="0">
                <a:latin typeface="Comic Sans MS" pitchFamily="66" charset="0"/>
              </a:rPr>
              <a:t>sure</a:t>
            </a:r>
          </a:p>
          <a:p>
            <a:r>
              <a:rPr lang="en-GB" sz="3200" dirty="0">
                <a:latin typeface="Comic Sans MS" pitchFamily="66" charset="0"/>
              </a:rPr>
              <a:t>k</a:t>
            </a:r>
            <a:r>
              <a:rPr lang="en-GB" sz="3200" dirty="0" smtClean="0">
                <a:latin typeface="Comic Sans MS" pitchFamily="66" charset="0"/>
              </a:rPr>
              <a:t>ind                               </a:t>
            </a:r>
            <a:r>
              <a:rPr lang="en-GB" sz="3200" dirty="0" smtClean="0">
                <a:solidFill>
                  <a:srgbClr val="7030A0"/>
                </a:solidFill>
                <a:latin typeface="Comic Sans MS" pitchFamily="66" charset="0"/>
              </a:rPr>
              <a:t>un</a:t>
            </a:r>
            <a:r>
              <a:rPr lang="en-GB" sz="3200" dirty="0" smtClean="0">
                <a:latin typeface="Comic Sans MS" pitchFamily="66" charset="0"/>
              </a:rPr>
              <a:t>kind</a:t>
            </a:r>
          </a:p>
          <a:p>
            <a:r>
              <a:rPr lang="en-GB" sz="3200" dirty="0" smtClean="0">
                <a:latin typeface="Comic Sans MS" pitchFamily="66" charset="0"/>
              </a:rPr>
              <a:t> </a:t>
            </a:r>
            <a:endParaRPr lang="en-GB" sz="3200" dirty="0">
              <a:latin typeface="Comic Sans MS" pitchFamily="66" charset="0"/>
            </a:endParaRPr>
          </a:p>
        </p:txBody>
      </p:sp>
      <p:sp>
        <p:nvSpPr>
          <p:cNvPr id="6" name="Right Arrow 5"/>
          <p:cNvSpPr/>
          <p:nvPr/>
        </p:nvSpPr>
        <p:spPr>
          <a:xfrm>
            <a:off x="3275856" y="3356992"/>
            <a:ext cx="2448272" cy="432048"/>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Arrow 6"/>
          <p:cNvSpPr/>
          <p:nvPr/>
        </p:nvSpPr>
        <p:spPr>
          <a:xfrm>
            <a:off x="3275856" y="3933056"/>
            <a:ext cx="2448272" cy="432048"/>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3275856" y="4437112"/>
            <a:ext cx="2448272" cy="432048"/>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Negative Prefixes</a:t>
            </a:r>
            <a:endParaRPr lang="en-GB" dirty="0"/>
          </a:p>
        </p:txBody>
      </p:sp>
      <p:sp>
        <p:nvSpPr>
          <p:cNvPr id="3" name="TextBox 2"/>
          <p:cNvSpPr txBox="1"/>
          <p:nvPr/>
        </p:nvSpPr>
        <p:spPr>
          <a:xfrm>
            <a:off x="539552" y="1628801"/>
            <a:ext cx="8136904" cy="830997"/>
          </a:xfrm>
          <a:prstGeom prst="rect">
            <a:avLst/>
          </a:prstGeom>
          <a:solidFill>
            <a:schemeClr val="bg1"/>
          </a:solidFill>
          <a:ln w="38100">
            <a:solidFill>
              <a:srgbClr val="7030A0"/>
            </a:solidFill>
          </a:ln>
        </p:spPr>
        <p:txBody>
          <a:bodyPr wrap="square" rtlCol="0">
            <a:spAutoFit/>
          </a:bodyPr>
          <a:lstStyle/>
          <a:p>
            <a:r>
              <a:rPr lang="en-GB" sz="2400" dirty="0" smtClean="0">
                <a:latin typeface="Comic Sans MS" pitchFamily="66" charset="0"/>
              </a:rPr>
              <a:t>There are several prefixes which have a similar effect.</a:t>
            </a:r>
          </a:p>
          <a:p>
            <a:endParaRPr lang="en-GB" sz="2400" dirty="0">
              <a:latin typeface="Comic Sans MS" pitchFamily="66" charset="0"/>
            </a:endParaRPr>
          </a:p>
        </p:txBody>
      </p:sp>
      <p:sp>
        <p:nvSpPr>
          <p:cNvPr id="5" name="TextBox 4"/>
          <p:cNvSpPr txBox="1"/>
          <p:nvPr/>
        </p:nvSpPr>
        <p:spPr>
          <a:xfrm>
            <a:off x="251520" y="2636912"/>
            <a:ext cx="4032448" cy="1815882"/>
          </a:xfrm>
          <a:prstGeom prst="rect">
            <a:avLst/>
          </a:prstGeom>
          <a:solidFill>
            <a:schemeClr val="bg1"/>
          </a:solidFill>
          <a:ln w="38100">
            <a:solidFill>
              <a:srgbClr val="7030A0"/>
            </a:solidFill>
          </a:ln>
        </p:spPr>
        <p:txBody>
          <a:bodyPr wrap="square" rtlCol="0">
            <a:spAutoFit/>
          </a:bodyPr>
          <a:lstStyle/>
          <a:p>
            <a:pPr algn="ctr"/>
            <a:r>
              <a:rPr lang="en-GB" sz="2800" dirty="0" err="1" smtClean="0">
                <a:solidFill>
                  <a:srgbClr val="7030A0"/>
                </a:solidFill>
                <a:latin typeface="Comic Sans MS" pitchFamily="66" charset="0"/>
              </a:rPr>
              <a:t>dis</a:t>
            </a:r>
            <a:endParaRPr lang="en-GB" sz="2800" dirty="0" smtClean="0">
              <a:solidFill>
                <a:srgbClr val="7030A0"/>
              </a:solidFill>
              <a:latin typeface="Comic Sans MS" pitchFamily="66" charset="0"/>
            </a:endParaRPr>
          </a:p>
          <a:p>
            <a:r>
              <a:rPr lang="en-GB" sz="2800" dirty="0" err="1" smtClean="0">
                <a:solidFill>
                  <a:srgbClr val="7030A0"/>
                </a:solidFill>
                <a:latin typeface="Comic Sans MS" pitchFamily="66" charset="0"/>
              </a:rPr>
              <a:t>dis</a:t>
            </a:r>
            <a:r>
              <a:rPr lang="en-GB" sz="2800" dirty="0" smtClean="0">
                <a:latin typeface="Comic Sans MS" pitchFamily="66" charset="0"/>
              </a:rPr>
              <a:t>  +  like  = </a:t>
            </a:r>
            <a:r>
              <a:rPr lang="en-GB" sz="2800" dirty="0" smtClean="0">
                <a:solidFill>
                  <a:srgbClr val="7030A0"/>
                </a:solidFill>
                <a:latin typeface="Comic Sans MS" pitchFamily="66" charset="0"/>
              </a:rPr>
              <a:t>dis</a:t>
            </a:r>
            <a:r>
              <a:rPr lang="en-GB" sz="2800" dirty="0" smtClean="0">
                <a:latin typeface="Comic Sans MS" pitchFamily="66" charset="0"/>
              </a:rPr>
              <a:t>like</a:t>
            </a:r>
          </a:p>
          <a:p>
            <a:r>
              <a:rPr lang="en-GB" sz="2800" dirty="0" err="1">
                <a:solidFill>
                  <a:srgbClr val="7030A0"/>
                </a:solidFill>
                <a:latin typeface="Comic Sans MS" pitchFamily="66" charset="0"/>
              </a:rPr>
              <a:t>d</a:t>
            </a:r>
            <a:r>
              <a:rPr lang="en-GB" sz="2800" dirty="0" err="1" smtClean="0">
                <a:solidFill>
                  <a:srgbClr val="7030A0"/>
                </a:solidFill>
                <a:latin typeface="Comic Sans MS" pitchFamily="66" charset="0"/>
              </a:rPr>
              <a:t>is</a:t>
            </a:r>
            <a:r>
              <a:rPr lang="en-GB" sz="2800" dirty="0" smtClean="0">
                <a:solidFill>
                  <a:srgbClr val="7030A0"/>
                </a:solidFill>
                <a:latin typeface="Comic Sans MS" pitchFamily="66" charset="0"/>
              </a:rPr>
              <a:t> </a:t>
            </a:r>
            <a:r>
              <a:rPr lang="en-GB" sz="2800" dirty="0" smtClean="0">
                <a:latin typeface="Comic Sans MS" pitchFamily="66" charset="0"/>
              </a:rPr>
              <a:t> + able  = </a:t>
            </a:r>
            <a:r>
              <a:rPr lang="en-GB" sz="2800" dirty="0" smtClean="0">
                <a:solidFill>
                  <a:srgbClr val="7030A0"/>
                </a:solidFill>
                <a:latin typeface="Comic Sans MS" pitchFamily="66" charset="0"/>
              </a:rPr>
              <a:t>dis</a:t>
            </a:r>
            <a:r>
              <a:rPr lang="en-GB" sz="2800" dirty="0" smtClean="0">
                <a:latin typeface="Comic Sans MS" pitchFamily="66" charset="0"/>
              </a:rPr>
              <a:t>able</a:t>
            </a:r>
          </a:p>
          <a:p>
            <a:r>
              <a:rPr lang="en-GB" sz="2800" dirty="0" err="1">
                <a:solidFill>
                  <a:srgbClr val="7030A0"/>
                </a:solidFill>
                <a:latin typeface="Comic Sans MS" pitchFamily="66" charset="0"/>
              </a:rPr>
              <a:t>d</a:t>
            </a:r>
            <a:r>
              <a:rPr lang="en-GB" sz="2800" dirty="0" err="1" smtClean="0">
                <a:solidFill>
                  <a:srgbClr val="7030A0"/>
                </a:solidFill>
                <a:latin typeface="Comic Sans MS" pitchFamily="66" charset="0"/>
              </a:rPr>
              <a:t>is</a:t>
            </a:r>
            <a:r>
              <a:rPr lang="en-GB" sz="2800" dirty="0" smtClean="0">
                <a:latin typeface="Comic Sans MS" pitchFamily="66" charset="0"/>
              </a:rPr>
              <a:t>  + agree = </a:t>
            </a:r>
            <a:r>
              <a:rPr lang="en-GB" sz="2800" dirty="0" smtClean="0">
                <a:solidFill>
                  <a:srgbClr val="7030A0"/>
                </a:solidFill>
                <a:latin typeface="Comic Sans MS" pitchFamily="66" charset="0"/>
              </a:rPr>
              <a:t>dis</a:t>
            </a:r>
            <a:r>
              <a:rPr lang="en-GB" sz="2800" dirty="0" smtClean="0">
                <a:latin typeface="Comic Sans MS" pitchFamily="66" charset="0"/>
              </a:rPr>
              <a:t>agree</a:t>
            </a:r>
            <a:endParaRPr lang="en-GB" sz="2800" dirty="0">
              <a:latin typeface="Comic Sans MS" pitchFamily="66" charset="0"/>
            </a:endParaRPr>
          </a:p>
        </p:txBody>
      </p:sp>
      <p:sp>
        <p:nvSpPr>
          <p:cNvPr id="6" name="TextBox 5"/>
          <p:cNvSpPr txBox="1"/>
          <p:nvPr/>
        </p:nvSpPr>
        <p:spPr>
          <a:xfrm>
            <a:off x="3995936" y="4653136"/>
            <a:ext cx="4932040" cy="1815882"/>
          </a:xfrm>
          <a:prstGeom prst="rect">
            <a:avLst/>
          </a:prstGeom>
          <a:solidFill>
            <a:schemeClr val="bg1"/>
          </a:solidFill>
          <a:ln w="38100">
            <a:solidFill>
              <a:srgbClr val="7030A0"/>
            </a:solidFill>
          </a:ln>
        </p:spPr>
        <p:txBody>
          <a:bodyPr wrap="square" rtlCol="0">
            <a:spAutoFit/>
          </a:bodyPr>
          <a:lstStyle/>
          <a:p>
            <a:pPr algn="ctr"/>
            <a:r>
              <a:rPr lang="en-GB" sz="2800" dirty="0" err="1" smtClean="0">
                <a:solidFill>
                  <a:srgbClr val="7030A0"/>
                </a:solidFill>
                <a:latin typeface="Comic Sans MS" pitchFamily="66" charset="0"/>
              </a:rPr>
              <a:t>mis</a:t>
            </a:r>
            <a:endParaRPr lang="en-GB" sz="2800" dirty="0" smtClean="0">
              <a:solidFill>
                <a:srgbClr val="7030A0"/>
              </a:solidFill>
              <a:latin typeface="Comic Sans MS" pitchFamily="66" charset="0"/>
            </a:endParaRPr>
          </a:p>
          <a:p>
            <a:r>
              <a:rPr lang="en-GB" sz="2800" dirty="0" err="1" smtClean="0">
                <a:solidFill>
                  <a:srgbClr val="7030A0"/>
                </a:solidFill>
                <a:latin typeface="Comic Sans MS" pitchFamily="66" charset="0"/>
              </a:rPr>
              <a:t>mis</a:t>
            </a:r>
            <a:r>
              <a:rPr lang="en-GB" sz="2800" dirty="0" smtClean="0">
                <a:latin typeface="Comic Sans MS" pitchFamily="66" charset="0"/>
              </a:rPr>
              <a:t>  +  behave  = </a:t>
            </a:r>
            <a:r>
              <a:rPr lang="en-GB" sz="2800" dirty="0" smtClean="0">
                <a:solidFill>
                  <a:srgbClr val="7030A0"/>
                </a:solidFill>
                <a:latin typeface="Comic Sans MS" pitchFamily="66" charset="0"/>
              </a:rPr>
              <a:t>mis</a:t>
            </a:r>
            <a:r>
              <a:rPr lang="en-GB" sz="2800" dirty="0" smtClean="0">
                <a:latin typeface="Comic Sans MS" pitchFamily="66" charset="0"/>
              </a:rPr>
              <a:t>behave</a:t>
            </a:r>
          </a:p>
          <a:p>
            <a:r>
              <a:rPr lang="en-GB" sz="2800" dirty="0" err="1" smtClean="0">
                <a:solidFill>
                  <a:srgbClr val="7030A0"/>
                </a:solidFill>
                <a:latin typeface="Comic Sans MS" pitchFamily="66" charset="0"/>
              </a:rPr>
              <a:t>mis</a:t>
            </a:r>
            <a:r>
              <a:rPr lang="en-GB" sz="2800" dirty="0" smtClean="0">
                <a:latin typeface="Comic Sans MS" pitchFamily="66" charset="0"/>
              </a:rPr>
              <a:t>  + lead  = </a:t>
            </a:r>
            <a:r>
              <a:rPr lang="en-GB" sz="2800" dirty="0" smtClean="0">
                <a:solidFill>
                  <a:srgbClr val="7030A0"/>
                </a:solidFill>
                <a:latin typeface="Comic Sans MS" pitchFamily="66" charset="0"/>
              </a:rPr>
              <a:t>mis</a:t>
            </a:r>
            <a:r>
              <a:rPr lang="en-GB" sz="2800" dirty="0" smtClean="0">
                <a:latin typeface="Comic Sans MS" pitchFamily="66" charset="0"/>
              </a:rPr>
              <a:t>lead</a:t>
            </a:r>
          </a:p>
          <a:p>
            <a:r>
              <a:rPr lang="en-GB" sz="2800" dirty="0" err="1" smtClean="0">
                <a:solidFill>
                  <a:srgbClr val="7030A0"/>
                </a:solidFill>
                <a:latin typeface="Comic Sans MS" pitchFamily="66" charset="0"/>
              </a:rPr>
              <a:t>mis</a:t>
            </a:r>
            <a:r>
              <a:rPr lang="en-GB" sz="2800" dirty="0" smtClean="0">
                <a:latin typeface="Comic Sans MS" pitchFamily="66" charset="0"/>
              </a:rPr>
              <a:t>  + fortune = </a:t>
            </a:r>
            <a:r>
              <a:rPr lang="en-GB" sz="2800" dirty="0" smtClean="0">
                <a:solidFill>
                  <a:srgbClr val="7030A0"/>
                </a:solidFill>
                <a:latin typeface="Comic Sans MS" pitchFamily="66" charset="0"/>
              </a:rPr>
              <a:t>mis</a:t>
            </a:r>
            <a:r>
              <a:rPr lang="en-GB" sz="2800" dirty="0" smtClean="0">
                <a:latin typeface="Comic Sans MS" pitchFamily="66" charset="0"/>
              </a:rPr>
              <a:t>fortune</a:t>
            </a:r>
            <a:endParaRPr lang="en-GB" sz="2800" dirty="0">
              <a:latin typeface="Comic Sans MS" pitchFamily="66" charset="0"/>
            </a:endParaRPr>
          </a:p>
        </p:txBody>
      </p:sp>
      <p:sp>
        <p:nvSpPr>
          <p:cNvPr id="7"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Negative Prefixes</a:t>
            </a:r>
            <a:endParaRPr lang="en-GB" dirty="0"/>
          </a:p>
        </p:txBody>
      </p:sp>
      <p:sp>
        <p:nvSpPr>
          <p:cNvPr id="3" name="TextBox 2"/>
          <p:cNvSpPr txBox="1"/>
          <p:nvPr/>
        </p:nvSpPr>
        <p:spPr>
          <a:xfrm>
            <a:off x="539552" y="1628801"/>
            <a:ext cx="8136904" cy="1200329"/>
          </a:xfrm>
          <a:prstGeom prst="rect">
            <a:avLst/>
          </a:prstGeom>
          <a:solidFill>
            <a:schemeClr val="bg1"/>
          </a:solidFill>
          <a:ln w="38100">
            <a:solidFill>
              <a:srgbClr val="7030A0"/>
            </a:solidFill>
          </a:ln>
        </p:spPr>
        <p:txBody>
          <a:bodyPr wrap="square" rtlCol="0">
            <a:spAutoFit/>
          </a:bodyPr>
          <a:lstStyle/>
          <a:p>
            <a:r>
              <a:rPr lang="en-GB" sz="3600" smtClean="0">
                <a:solidFill>
                  <a:srgbClr val="7030A0"/>
                </a:solidFill>
                <a:latin typeface="Comic Sans MS" pitchFamily="66" charset="0"/>
              </a:rPr>
              <a:t>‘dis’ </a:t>
            </a:r>
            <a:r>
              <a:rPr lang="en-GB" sz="3600" smtClean="0">
                <a:latin typeface="Comic Sans MS" pitchFamily="66" charset="0"/>
              </a:rPr>
              <a:t>and </a:t>
            </a:r>
            <a:r>
              <a:rPr lang="en-GB" sz="3600" smtClean="0">
                <a:solidFill>
                  <a:srgbClr val="7030A0"/>
                </a:solidFill>
                <a:latin typeface="Comic Sans MS" pitchFamily="66" charset="0"/>
              </a:rPr>
              <a:t>‘mis’ </a:t>
            </a:r>
            <a:r>
              <a:rPr lang="en-GB" sz="3600" smtClean="0">
                <a:latin typeface="Comic Sans MS" pitchFamily="66" charset="0"/>
              </a:rPr>
              <a:t>also give the opposite meaning to a base word</a:t>
            </a:r>
            <a:endParaRPr lang="en-GB" sz="3600" dirty="0">
              <a:latin typeface="Comic Sans MS" pitchFamily="66" charset="0"/>
            </a:endParaRPr>
          </a:p>
        </p:txBody>
      </p:sp>
      <p:sp>
        <p:nvSpPr>
          <p:cNvPr id="5" name="TextBox 4"/>
          <p:cNvSpPr txBox="1"/>
          <p:nvPr/>
        </p:nvSpPr>
        <p:spPr>
          <a:xfrm>
            <a:off x="755576" y="3284984"/>
            <a:ext cx="7272808" cy="523220"/>
          </a:xfrm>
          <a:prstGeom prst="rect">
            <a:avLst/>
          </a:prstGeom>
          <a:solidFill>
            <a:schemeClr val="bg1"/>
          </a:solidFill>
          <a:ln w="38100">
            <a:solidFill>
              <a:srgbClr val="7030A0"/>
            </a:solidFill>
          </a:ln>
        </p:spPr>
        <p:txBody>
          <a:bodyPr wrap="square" rtlCol="0">
            <a:spAutoFit/>
          </a:bodyPr>
          <a:lstStyle/>
          <a:p>
            <a:pPr algn="ctr"/>
            <a:r>
              <a:rPr lang="en-GB" sz="2800" dirty="0" err="1" smtClean="0">
                <a:solidFill>
                  <a:srgbClr val="7030A0"/>
                </a:solidFill>
                <a:latin typeface="Comic Sans MS" pitchFamily="66" charset="0"/>
              </a:rPr>
              <a:t>dis</a:t>
            </a:r>
            <a:r>
              <a:rPr lang="en-GB" sz="2800" dirty="0" smtClean="0">
                <a:solidFill>
                  <a:srgbClr val="7030A0"/>
                </a:solidFill>
                <a:latin typeface="Comic Sans MS" pitchFamily="66" charset="0"/>
              </a:rPr>
              <a:t> </a:t>
            </a:r>
            <a:r>
              <a:rPr lang="en-GB" sz="2800" dirty="0" smtClean="0">
                <a:latin typeface="Comic Sans MS" pitchFamily="66" charset="0"/>
              </a:rPr>
              <a:t>means</a:t>
            </a:r>
            <a:r>
              <a:rPr lang="en-GB" sz="2800" dirty="0" smtClean="0">
                <a:solidFill>
                  <a:srgbClr val="7030A0"/>
                </a:solidFill>
                <a:latin typeface="Comic Sans MS" pitchFamily="66" charset="0"/>
              </a:rPr>
              <a:t>  apart </a:t>
            </a:r>
            <a:r>
              <a:rPr lang="en-GB" sz="2800" dirty="0" smtClean="0">
                <a:latin typeface="Comic Sans MS" pitchFamily="66" charset="0"/>
              </a:rPr>
              <a:t>or</a:t>
            </a:r>
            <a:r>
              <a:rPr lang="en-GB" sz="2800" dirty="0" smtClean="0">
                <a:solidFill>
                  <a:srgbClr val="7030A0"/>
                </a:solidFill>
                <a:latin typeface="Comic Sans MS" pitchFamily="66" charset="0"/>
              </a:rPr>
              <a:t> not</a:t>
            </a:r>
          </a:p>
        </p:txBody>
      </p:sp>
      <p:sp>
        <p:nvSpPr>
          <p:cNvPr id="6" name="TextBox 5"/>
          <p:cNvSpPr txBox="1"/>
          <p:nvPr/>
        </p:nvSpPr>
        <p:spPr>
          <a:xfrm>
            <a:off x="1979712" y="4293096"/>
            <a:ext cx="4932040" cy="523220"/>
          </a:xfrm>
          <a:prstGeom prst="rect">
            <a:avLst/>
          </a:prstGeom>
          <a:solidFill>
            <a:schemeClr val="bg1"/>
          </a:solidFill>
          <a:ln w="38100">
            <a:solidFill>
              <a:srgbClr val="7030A0"/>
            </a:solidFill>
          </a:ln>
        </p:spPr>
        <p:txBody>
          <a:bodyPr wrap="square" rtlCol="0">
            <a:spAutoFit/>
          </a:bodyPr>
          <a:lstStyle/>
          <a:p>
            <a:pPr algn="ctr"/>
            <a:r>
              <a:rPr lang="en-GB" sz="2800" dirty="0" err="1" smtClean="0">
                <a:solidFill>
                  <a:srgbClr val="7030A0"/>
                </a:solidFill>
                <a:latin typeface="Comic Sans MS" pitchFamily="66" charset="0"/>
              </a:rPr>
              <a:t>mis</a:t>
            </a:r>
            <a:r>
              <a:rPr lang="en-GB" sz="2800" dirty="0" smtClean="0">
                <a:solidFill>
                  <a:srgbClr val="7030A0"/>
                </a:solidFill>
                <a:latin typeface="Comic Sans MS" pitchFamily="66" charset="0"/>
              </a:rPr>
              <a:t> </a:t>
            </a:r>
            <a:r>
              <a:rPr lang="en-GB" sz="2800" dirty="0" smtClean="0">
                <a:latin typeface="Comic Sans MS" pitchFamily="66" charset="0"/>
              </a:rPr>
              <a:t>means </a:t>
            </a:r>
            <a:r>
              <a:rPr lang="en-GB" sz="2800" dirty="0" smtClean="0">
                <a:solidFill>
                  <a:srgbClr val="7030A0"/>
                </a:solidFill>
                <a:latin typeface="Comic Sans MS" pitchFamily="66" charset="0"/>
              </a:rPr>
              <a:t>wrongly</a:t>
            </a:r>
          </a:p>
        </p:txBody>
      </p:sp>
      <p:sp>
        <p:nvSpPr>
          <p:cNvPr id="7" name="Text Box 5"/>
          <p:cNvSpPr txBox="1">
            <a:spLocks noChangeArrowheads="1"/>
          </p:cNvSpPr>
          <p:nvPr/>
        </p:nvSpPr>
        <p:spPr bwMode="auto">
          <a:xfrm>
            <a:off x="7453313" y="6542088"/>
            <a:ext cx="1690687" cy="323850"/>
          </a:xfrm>
          <a:prstGeom prst="rect">
            <a:avLst/>
          </a:prstGeom>
          <a:noFill/>
          <a:ln w="9525" algn="in">
            <a:noFill/>
            <a:miter lim="800000"/>
            <a:headEnd/>
            <a:tailEnd/>
          </a:ln>
        </p:spPr>
        <p:txBody>
          <a:bodyPr lIns="36576" tIns="36576" rIns="36576" bIns="36576"/>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Theme2</Template>
  <TotalTime>109</TotalTime>
  <Words>710</Words>
  <Application>Microsoft Office PowerPoint</Application>
  <PresentationFormat>On-screen Show (4:3)</PresentationFormat>
  <Paragraphs>146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Theme2</vt:lpstr>
      <vt:lpstr>Y3 and 4 Adding Prefixes</vt:lpstr>
      <vt:lpstr>Teacher Instructions</vt:lpstr>
      <vt:lpstr>PowerPoint Contents</vt:lpstr>
      <vt:lpstr>Spelling Lists</vt:lpstr>
      <vt:lpstr>What is a prefix?</vt:lpstr>
      <vt:lpstr> Prefix Rules 1</vt:lpstr>
      <vt:lpstr>Negative Prefixes</vt:lpstr>
      <vt:lpstr>Negative Prefixes</vt:lpstr>
      <vt:lpstr>Negative Prefixes</vt:lpstr>
      <vt:lpstr>Negative Prefixes</vt:lpstr>
      <vt:lpstr>Negative Prefixes - answers</vt:lpstr>
      <vt:lpstr>Slide 12</vt:lpstr>
      <vt:lpstr>Sentence Challenge</vt:lpstr>
      <vt:lpstr> Paragraph Challenge </vt:lpstr>
      <vt:lpstr> Anagram Challenge Unscramble the letters to find a word from the word list </vt:lpstr>
      <vt:lpstr> Anagram Challenge - answers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Negative prefixes</dc:title>
  <dc:creator>Anne</dc:creator>
  <cp:lastModifiedBy>Anne</cp:lastModifiedBy>
  <cp:revision>13</cp:revision>
  <dcterms:created xsi:type="dcterms:W3CDTF">2014-01-03T15:40:40Z</dcterms:created>
  <dcterms:modified xsi:type="dcterms:W3CDTF">2021-01-14T11:49:25Z</dcterms:modified>
</cp:coreProperties>
</file>