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7" r:id="rId2"/>
    <p:sldId id="288" r:id="rId3"/>
    <p:sldId id="332" r:id="rId4"/>
    <p:sldId id="306" r:id="rId5"/>
    <p:sldId id="303" r:id="rId6"/>
    <p:sldId id="307" r:id="rId7"/>
    <p:sldId id="313" r:id="rId8"/>
    <p:sldId id="320" r:id="rId9"/>
    <p:sldId id="305" r:id="rId10"/>
    <p:sldId id="318" r:id="rId11"/>
    <p:sldId id="323" r:id="rId12"/>
    <p:sldId id="325" r:id="rId13"/>
    <p:sldId id="326" r:id="rId14"/>
    <p:sldId id="321" r:id="rId15"/>
    <p:sldId id="314" r:id="rId16"/>
    <p:sldId id="319" r:id="rId17"/>
    <p:sldId id="324" r:id="rId18"/>
    <p:sldId id="327" r:id="rId19"/>
    <p:sldId id="328" r:id="rId20"/>
    <p:sldId id="322" r:id="rId21"/>
    <p:sldId id="316" r:id="rId22"/>
    <p:sldId id="317" r:id="rId23"/>
    <p:sldId id="329" r:id="rId24"/>
    <p:sldId id="330" r:id="rId25"/>
    <p:sldId id="331" r:id="rId26"/>
    <p:sldId id="289"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9" d="100"/>
          <a:sy n="89" d="100"/>
        </p:scale>
        <p:origin x="653" y="86"/>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2731"/>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43EC09E-7ED1-4955-8134-D91E949863CF}" type="datetimeFigureOut">
              <a:rPr lang="en-GB" smtClean="0"/>
              <a:t>25/10/2022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661336-0A9D-4CC0-957E-0AA818DB7490}" type="slidenum">
              <a:rPr lang="en-GB" smtClean="0"/>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3EC09E-7ED1-4955-8134-D91E949863CF}" type="datetimeFigureOut">
              <a:rPr lang="en-GB" smtClean="0"/>
              <a:t>25/10/2022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661336-0A9D-4CC0-957E-0AA818DB7490}" type="slidenum">
              <a:rPr lang="en-GB" smtClean="0"/>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3EC09E-7ED1-4955-8134-D91E949863CF}" type="datetimeFigureOut">
              <a:rPr lang="en-GB" smtClean="0"/>
              <a:t>25/10/2022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661336-0A9D-4CC0-957E-0AA818DB7490}" type="slidenum">
              <a:rPr lang="en-GB" smtClean="0"/>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3EC09E-7ED1-4955-8134-D91E949863CF}" type="datetimeFigureOut">
              <a:rPr lang="en-GB" smtClean="0"/>
              <a:t>25/10/2022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661336-0A9D-4CC0-957E-0AA818DB7490}" type="slidenum">
              <a:rPr lang="en-GB" smtClean="0"/>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3EC09E-7ED1-4955-8134-D91E949863CF}" type="datetimeFigureOut">
              <a:rPr lang="en-GB" smtClean="0"/>
              <a:t>25/10/2022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661336-0A9D-4CC0-957E-0AA818DB7490}" type="slidenum">
              <a:rPr lang="en-GB" smtClean="0"/>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43EC09E-7ED1-4955-8134-D91E949863CF}" type="datetimeFigureOut">
              <a:rPr lang="en-GB" smtClean="0"/>
              <a:t>25/10/2022</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661336-0A9D-4CC0-957E-0AA818DB7490}" type="slidenum">
              <a:rPr lang="en-GB" smtClean="0"/>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43EC09E-7ED1-4955-8134-D91E949863CF}" type="datetimeFigureOut">
              <a:rPr lang="en-GB" smtClean="0"/>
              <a:t>25/10/2022</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0B661336-0A9D-4CC0-957E-0AA818DB7490}" type="slidenum">
              <a:rPr lang="en-GB" smtClean="0"/>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43EC09E-7ED1-4955-8134-D91E949863CF}" type="datetimeFigureOut">
              <a:rPr lang="en-GB" smtClean="0"/>
              <a:t>25/10/2022</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0B661336-0A9D-4CC0-957E-0AA818DB7490}" type="slidenum">
              <a:rPr lang="en-GB" smtClean="0"/>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3EC09E-7ED1-4955-8134-D91E949863CF}" type="datetimeFigureOut">
              <a:rPr lang="en-GB" smtClean="0"/>
              <a:t>25/10/2022</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0B661336-0A9D-4CC0-957E-0AA818DB7490}" type="slidenum">
              <a:rPr lang="en-GB" smtClean="0"/>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43EC09E-7ED1-4955-8134-D91E949863CF}" type="datetimeFigureOut">
              <a:rPr lang="en-GB" smtClean="0"/>
              <a:t>25/10/2022</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661336-0A9D-4CC0-957E-0AA818DB7490}" type="slidenum">
              <a:rPr lang="en-GB" smtClean="0"/>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43EC09E-7ED1-4955-8134-D91E949863CF}" type="datetimeFigureOut">
              <a:rPr lang="en-GB" smtClean="0"/>
              <a:t>25/10/2022</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661336-0A9D-4CC0-957E-0AA818DB7490}" type="slidenum">
              <a:rPr lang="en-GB" smtClean="0"/>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3EC09E-7ED1-4955-8134-D91E949863CF}" type="datetimeFigureOut">
              <a:rPr lang="en-GB" smtClean="0"/>
              <a:t>25/10/2022</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661336-0A9D-4CC0-957E-0AA818DB7490}" type="slidenum">
              <a:rPr lang="en-GB" smtClean="0"/>
              <a:t>‹#›</a:t>
            </a:fld>
            <a:endParaRPr lang="en-GB" dirty="0"/>
          </a:p>
        </p:txBody>
      </p:sp>
      <p:sp>
        <p:nvSpPr>
          <p:cNvPr id="7" name="Text Box 7">
            <a:extLst>
              <a:ext uri="{FF2B5EF4-FFF2-40B4-BE49-F238E27FC236}">
                <a16:creationId xmlns:a16="http://schemas.microsoft.com/office/drawing/2014/main" id="{5A87BF9F-8C84-4ACE-987D-2B29A36E0636}"/>
              </a:ext>
            </a:extLst>
          </p:cNvPr>
          <p:cNvSpPr txBox="1">
            <a:spLocks noChangeArrowheads="1"/>
          </p:cNvSpPr>
          <p:nvPr userDrawn="1"/>
        </p:nvSpPr>
        <p:spPr bwMode="auto">
          <a:xfrm>
            <a:off x="7391400" y="6451884"/>
            <a:ext cx="1828800" cy="320675"/>
          </a:xfrm>
          <a:prstGeom prst="rect">
            <a:avLst/>
          </a:prstGeom>
          <a:noFill/>
          <a:ln>
            <a:noFill/>
          </a:ln>
        </p:spPr>
        <p:txBody>
          <a:bodyPr lIns="36576" tIns="36576" rIns="36576" bIns="36576"/>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GB" altLang="en-US" sz="1200" noProof="1">
                <a:solidFill>
                  <a:srgbClr val="000000"/>
                </a:solidFill>
              </a:rPr>
              <a:t>©</a:t>
            </a:r>
            <a:r>
              <a:rPr lang="en-GB" altLang="en-US" sz="1200" dirty="0">
                <a:solidFill>
                  <a:srgbClr val="000000"/>
                </a:solidFill>
              </a:rPr>
              <a:t>KS2Gems 2022</a:t>
            </a:r>
            <a:endParaRPr lang="en-US"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8F3D9-FC4A-48D1-A75B-4CDA367FAAD7}"/>
              </a:ext>
            </a:extLst>
          </p:cNvPr>
          <p:cNvSpPr>
            <a:spLocks noGrp="1"/>
          </p:cNvSpPr>
          <p:nvPr>
            <p:ph type="ctrTitle"/>
          </p:nvPr>
        </p:nvSpPr>
        <p:spPr>
          <a:xfrm>
            <a:off x="685800" y="1219200"/>
            <a:ext cx="7772400" cy="1470025"/>
          </a:xfrm>
          <a:solidFill>
            <a:schemeClr val="bg1"/>
          </a:solidFill>
          <a:ln w="38100">
            <a:solidFill>
              <a:srgbClr val="7030A0"/>
            </a:solidFill>
          </a:ln>
        </p:spPr>
        <p:txBody>
          <a:bodyPr>
            <a:normAutofit/>
          </a:bodyPr>
          <a:lstStyle/>
          <a:p>
            <a:r>
              <a:rPr lang="en-GB" sz="7200" b="1" dirty="0">
                <a:solidFill>
                  <a:srgbClr val="7030A0"/>
                </a:solidFill>
                <a:latin typeface="Monotype Corsiva" panose="03010101010201010101" pitchFamily="66" charset="0"/>
              </a:rPr>
              <a:t>Writing</a:t>
            </a:r>
            <a:r>
              <a:rPr lang="en-GB" sz="7200" b="1" dirty="0">
                <a:latin typeface="Monotype Corsiva" panose="03010101010201010101" pitchFamily="66" charset="0"/>
              </a:rPr>
              <a:t> </a:t>
            </a:r>
            <a:r>
              <a:rPr lang="en-GB" sz="7200" b="1" dirty="0">
                <a:solidFill>
                  <a:srgbClr val="7030A0"/>
                </a:solidFill>
                <a:latin typeface="Monotype Corsiva" panose="03010101010201010101" pitchFamily="66" charset="0"/>
              </a:rPr>
              <a:t>Workshops</a:t>
            </a:r>
          </a:p>
        </p:txBody>
      </p:sp>
      <p:sp>
        <p:nvSpPr>
          <p:cNvPr id="3" name="Subtitle 2">
            <a:extLst>
              <a:ext uri="{FF2B5EF4-FFF2-40B4-BE49-F238E27FC236}">
                <a16:creationId xmlns:a16="http://schemas.microsoft.com/office/drawing/2014/main" id="{4C51E16D-BF42-40BF-9823-12DAD78EF682}"/>
              </a:ext>
            </a:extLst>
          </p:cNvPr>
          <p:cNvSpPr>
            <a:spLocks noGrp="1"/>
          </p:cNvSpPr>
          <p:nvPr>
            <p:ph type="subTitle" idx="1"/>
          </p:nvPr>
        </p:nvSpPr>
        <p:spPr>
          <a:solidFill>
            <a:schemeClr val="bg1"/>
          </a:solidFill>
          <a:ln w="38100">
            <a:solidFill>
              <a:srgbClr val="7030A0"/>
            </a:solidFill>
          </a:ln>
        </p:spPr>
        <p:txBody>
          <a:bodyPr>
            <a:normAutofit/>
          </a:bodyPr>
          <a:lstStyle/>
          <a:p>
            <a:r>
              <a:rPr lang="en-GB" sz="5400" b="1" dirty="0">
                <a:solidFill>
                  <a:srgbClr val="7030A0"/>
                </a:solidFill>
                <a:latin typeface="Monotype Corsiva" panose="03010101010201010101" pitchFamily="66" charset="0"/>
              </a:rPr>
              <a:t>Writing Dialogue –  to develop character</a:t>
            </a:r>
          </a:p>
        </p:txBody>
      </p:sp>
    </p:spTree>
    <p:extLst>
      <p:ext uri="{BB962C8B-B14F-4D97-AF65-F5344CB8AC3E}">
        <p14:creationId xmlns:p14="http://schemas.microsoft.com/office/powerpoint/2010/main" val="40730860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DD67D-4824-4A30-9E70-4312DFB000F1}"/>
              </a:ext>
            </a:extLst>
          </p:cNvPr>
          <p:cNvSpPr>
            <a:spLocks noGrp="1"/>
          </p:cNvSpPr>
          <p:nvPr>
            <p:ph type="title"/>
          </p:nvPr>
        </p:nvSpPr>
        <p:spPr>
          <a:solidFill>
            <a:schemeClr val="bg1"/>
          </a:solidFill>
          <a:ln w="12700">
            <a:solidFill>
              <a:srgbClr val="7030A0"/>
            </a:solidFill>
          </a:ln>
        </p:spPr>
        <p:txBody>
          <a:bodyPr>
            <a:normAutofit/>
          </a:bodyPr>
          <a:lstStyle/>
          <a:p>
            <a:r>
              <a:rPr lang="en-GB" sz="2800" dirty="0">
                <a:latin typeface="Comic Sans MS" panose="030F0702030302020204" pitchFamily="66" charset="0"/>
              </a:rPr>
              <a:t>Dialogue to develop character – speech patterns change</a:t>
            </a:r>
          </a:p>
        </p:txBody>
      </p:sp>
      <p:sp>
        <p:nvSpPr>
          <p:cNvPr id="3" name="Content Placeholder 2">
            <a:extLst>
              <a:ext uri="{FF2B5EF4-FFF2-40B4-BE49-F238E27FC236}">
                <a16:creationId xmlns:a16="http://schemas.microsoft.com/office/drawing/2014/main" id="{12D3BB8B-86B7-4BA8-91E1-407F4EEF9D94}"/>
              </a:ext>
            </a:extLst>
          </p:cNvPr>
          <p:cNvSpPr>
            <a:spLocks noGrp="1"/>
          </p:cNvSpPr>
          <p:nvPr>
            <p:ph idx="1"/>
          </p:nvPr>
        </p:nvSpPr>
        <p:spPr>
          <a:xfrm>
            <a:off x="457200" y="1600200"/>
            <a:ext cx="8229600" cy="4853136"/>
          </a:xfrm>
          <a:solidFill>
            <a:schemeClr val="bg1"/>
          </a:solidFill>
          <a:ln w="12700">
            <a:solidFill>
              <a:srgbClr val="7030A0"/>
            </a:solidFill>
          </a:ln>
        </p:spPr>
        <p:txBody>
          <a:bodyPr>
            <a:normAutofit/>
          </a:bodyPr>
          <a:lstStyle/>
          <a:p>
            <a:pPr marL="0" indent="0">
              <a:buNone/>
            </a:pPr>
            <a:r>
              <a:rPr lang="en-GB" sz="1800" u="sng" dirty="0">
                <a:latin typeface="Comic Sans MS" panose="030F0702030302020204" pitchFamily="66" charset="0"/>
              </a:rPr>
              <a:t>Extract 1</a:t>
            </a:r>
          </a:p>
          <a:p>
            <a:pPr marL="0" indent="0">
              <a:buNone/>
            </a:pPr>
            <a:r>
              <a:rPr lang="en-GB" sz="1800" dirty="0">
                <a:latin typeface="Comic Sans MS" panose="030F0702030302020204" pitchFamily="66" charset="0"/>
              </a:rPr>
              <a:t>“ No!” growled Miriam. She glared at her Mum.</a:t>
            </a:r>
          </a:p>
          <a:p>
            <a:pPr marL="0" indent="0">
              <a:buNone/>
            </a:pPr>
            <a:r>
              <a:rPr lang="en-GB" sz="1800" dirty="0">
                <a:latin typeface="Comic Sans MS" panose="030F0702030302020204" pitchFamily="66" charset="0"/>
              </a:rPr>
              <a:t>“ I only asked you to help me with the gardening,” Mum said. “ It won’t take long and you might learn something.” Miriam slammed the door as she stomped out of the kitchen.</a:t>
            </a:r>
          </a:p>
          <a:p>
            <a:pPr marL="0" indent="0">
              <a:buNone/>
            </a:pPr>
            <a:endParaRPr lang="en-GB" sz="1800" dirty="0">
              <a:latin typeface="Comic Sans MS" panose="030F0702030302020204" pitchFamily="66" charset="0"/>
            </a:endParaRPr>
          </a:p>
          <a:p>
            <a:pPr marL="0" indent="0">
              <a:buNone/>
            </a:pPr>
            <a:r>
              <a:rPr lang="en-GB" sz="1800" u="sng" dirty="0">
                <a:latin typeface="Comic Sans MS" panose="030F0702030302020204" pitchFamily="66" charset="0"/>
              </a:rPr>
              <a:t>Extract 2 – takes place several months later</a:t>
            </a:r>
          </a:p>
          <a:p>
            <a:pPr marL="0" indent="0">
              <a:buNone/>
            </a:pPr>
            <a:r>
              <a:rPr lang="en-GB" sz="1800" dirty="0">
                <a:latin typeface="Comic Sans MS" panose="030F0702030302020204" pitchFamily="66" charset="0"/>
              </a:rPr>
              <a:t>“ I’m going to bake some cakes this afternoon,” Mum stated as she started looking for her recipe book.</a:t>
            </a:r>
          </a:p>
          <a:p>
            <a:pPr marL="0" indent="0">
              <a:buNone/>
            </a:pPr>
            <a:r>
              <a:rPr lang="en-GB" sz="1800" dirty="0">
                <a:highlight>
                  <a:srgbClr val="00FFFF"/>
                </a:highlight>
                <a:latin typeface="Comic Sans MS" panose="030F0702030302020204" pitchFamily="66" charset="0"/>
              </a:rPr>
              <a:t>“ OOH! I would love to help you, please can I?” Miriam wheedled. “ I love it when we do things together.”</a:t>
            </a:r>
          </a:p>
          <a:p>
            <a:pPr marL="0" indent="0">
              <a:buNone/>
            </a:pPr>
            <a:r>
              <a:rPr lang="en-GB" sz="1800" dirty="0">
                <a:latin typeface="Comic Sans MS" panose="030F0702030302020204" pitchFamily="66" charset="0"/>
              </a:rPr>
              <a:t>“Of course you can help, darling!” Mum passed an apron to Miriam who put it on and rolled up her sleeves.</a:t>
            </a:r>
          </a:p>
          <a:p>
            <a:pPr marL="0" indent="0">
              <a:buNone/>
            </a:pPr>
            <a:endParaRPr lang="en-GB" sz="1800" dirty="0">
              <a:latin typeface="Comic Sans MS" panose="030F0702030302020204" pitchFamily="66" charset="0"/>
            </a:endParaRPr>
          </a:p>
        </p:txBody>
      </p:sp>
      <p:sp>
        <p:nvSpPr>
          <p:cNvPr id="4" name="Speech Bubble: Rectangle 3">
            <a:extLst>
              <a:ext uri="{FF2B5EF4-FFF2-40B4-BE49-F238E27FC236}">
                <a16:creationId xmlns:a16="http://schemas.microsoft.com/office/drawing/2014/main" id="{B1F8EF3F-99BA-CDA7-DBD4-EB7A712CAE51}"/>
              </a:ext>
            </a:extLst>
          </p:cNvPr>
          <p:cNvSpPr/>
          <p:nvPr/>
        </p:nvSpPr>
        <p:spPr>
          <a:xfrm>
            <a:off x="4427984" y="1988840"/>
            <a:ext cx="3960440" cy="1512168"/>
          </a:xfrm>
          <a:prstGeom prst="wedgeRectCallout">
            <a:avLst>
              <a:gd name="adj1" fmla="val -56577"/>
              <a:gd name="adj2" fmla="val 119810"/>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Comic Sans MS" panose="030F0702030302020204" pitchFamily="66" charset="0"/>
              </a:rPr>
              <a:t>In the second extract Miriam is polite, enthusiastic and co-operative.</a:t>
            </a:r>
          </a:p>
        </p:txBody>
      </p:sp>
    </p:spTree>
    <p:extLst>
      <p:ext uri="{BB962C8B-B14F-4D97-AF65-F5344CB8AC3E}">
        <p14:creationId xmlns:p14="http://schemas.microsoft.com/office/powerpoint/2010/main" val="3875096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9C5B4-3857-56D9-2255-6BA24377E74F}"/>
              </a:ext>
            </a:extLst>
          </p:cNvPr>
          <p:cNvSpPr>
            <a:spLocks noGrp="1"/>
          </p:cNvSpPr>
          <p:nvPr>
            <p:ph type="title"/>
          </p:nvPr>
        </p:nvSpPr>
        <p:spPr>
          <a:solidFill>
            <a:schemeClr val="bg1"/>
          </a:solidFill>
          <a:ln w="12700">
            <a:solidFill>
              <a:srgbClr val="7030A0"/>
            </a:solidFill>
          </a:ln>
        </p:spPr>
        <p:txBody>
          <a:bodyPr/>
          <a:lstStyle/>
          <a:p>
            <a:r>
              <a:rPr lang="en-GB" dirty="0">
                <a:latin typeface="Comic Sans MS" panose="030F0702030302020204" pitchFamily="66" charset="0"/>
              </a:rPr>
              <a:t>Drama 1</a:t>
            </a:r>
          </a:p>
        </p:txBody>
      </p:sp>
      <p:sp>
        <p:nvSpPr>
          <p:cNvPr id="3" name="Content Placeholder 2">
            <a:extLst>
              <a:ext uri="{FF2B5EF4-FFF2-40B4-BE49-F238E27FC236}">
                <a16:creationId xmlns:a16="http://schemas.microsoft.com/office/drawing/2014/main" id="{260244D9-B106-DCF1-7F28-2514AB2E03F9}"/>
              </a:ext>
            </a:extLst>
          </p:cNvPr>
          <p:cNvSpPr>
            <a:spLocks noGrp="1"/>
          </p:cNvSpPr>
          <p:nvPr>
            <p:ph idx="1"/>
          </p:nvPr>
        </p:nvSpPr>
        <p:spPr>
          <a:solidFill>
            <a:schemeClr val="bg1"/>
          </a:solidFill>
          <a:ln w="12700">
            <a:solidFill>
              <a:srgbClr val="7030A0"/>
            </a:solidFill>
          </a:ln>
        </p:spPr>
        <p:txBody>
          <a:bodyPr>
            <a:normAutofit/>
          </a:bodyPr>
          <a:lstStyle/>
          <a:p>
            <a:pPr marL="0" indent="0">
              <a:buNone/>
            </a:pPr>
            <a:r>
              <a:rPr lang="en-GB" sz="1800" dirty="0">
                <a:latin typeface="Comic Sans MS" panose="030F0702030302020204" pitchFamily="66" charset="0"/>
              </a:rPr>
              <a:t>Improvise 2 scenes with the same characters, one at the start of a story and one at the end. Show how a character has changed the way they speak.</a:t>
            </a:r>
          </a:p>
          <a:p>
            <a:pPr marL="0" indent="0">
              <a:buNone/>
            </a:pPr>
            <a:endParaRPr lang="en-GB" sz="1800" dirty="0">
              <a:latin typeface="Comic Sans MS" panose="030F0702030302020204" pitchFamily="66" charset="0"/>
            </a:endParaRPr>
          </a:p>
          <a:p>
            <a:pPr marL="0" indent="0">
              <a:buNone/>
            </a:pPr>
            <a:r>
              <a:rPr lang="en-GB" sz="1800" dirty="0">
                <a:latin typeface="Comic Sans MS" panose="030F0702030302020204" pitchFamily="66" charset="0"/>
              </a:rPr>
              <a:t>Child A is very nervous and jumps at the slightest sound. Child B, their friend, tries hard to persuade Child A to be braver. By the end Child A is much braver and Child B is very proud of them.</a:t>
            </a:r>
          </a:p>
        </p:txBody>
      </p:sp>
    </p:spTree>
    <p:extLst>
      <p:ext uri="{BB962C8B-B14F-4D97-AF65-F5344CB8AC3E}">
        <p14:creationId xmlns:p14="http://schemas.microsoft.com/office/powerpoint/2010/main" val="10689998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9C5B4-3857-56D9-2255-6BA24377E74F}"/>
              </a:ext>
            </a:extLst>
          </p:cNvPr>
          <p:cNvSpPr>
            <a:spLocks noGrp="1"/>
          </p:cNvSpPr>
          <p:nvPr>
            <p:ph type="title"/>
          </p:nvPr>
        </p:nvSpPr>
        <p:spPr>
          <a:solidFill>
            <a:schemeClr val="bg1"/>
          </a:solidFill>
          <a:ln w="12700">
            <a:solidFill>
              <a:srgbClr val="7030A0"/>
            </a:solidFill>
          </a:ln>
        </p:spPr>
        <p:txBody>
          <a:bodyPr/>
          <a:lstStyle/>
          <a:p>
            <a:r>
              <a:rPr lang="en-GB" dirty="0">
                <a:latin typeface="Comic Sans MS" panose="030F0702030302020204" pitchFamily="66" charset="0"/>
              </a:rPr>
              <a:t>Drama 2</a:t>
            </a:r>
          </a:p>
        </p:txBody>
      </p:sp>
      <p:sp>
        <p:nvSpPr>
          <p:cNvPr id="3" name="Content Placeholder 2">
            <a:extLst>
              <a:ext uri="{FF2B5EF4-FFF2-40B4-BE49-F238E27FC236}">
                <a16:creationId xmlns:a16="http://schemas.microsoft.com/office/drawing/2014/main" id="{260244D9-B106-DCF1-7F28-2514AB2E03F9}"/>
              </a:ext>
            </a:extLst>
          </p:cNvPr>
          <p:cNvSpPr>
            <a:spLocks noGrp="1"/>
          </p:cNvSpPr>
          <p:nvPr>
            <p:ph idx="1"/>
          </p:nvPr>
        </p:nvSpPr>
        <p:spPr>
          <a:solidFill>
            <a:schemeClr val="bg1"/>
          </a:solidFill>
          <a:ln w="12700">
            <a:solidFill>
              <a:srgbClr val="7030A0"/>
            </a:solidFill>
          </a:ln>
        </p:spPr>
        <p:txBody>
          <a:bodyPr>
            <a:normAutofit/>
          </a:bodyPr>
          <a:lstStyle/>
          <a:p>
            <a:pPr marL="0" indent="0">
              <a:buNone/>
            </a:pPr>
            <a:r>
              <a:rPr lang="en-GB" sz="1800" dirty="0">
                <a:latin typeface="Comic Sans MS" panose="030F0702030302020204" pitchFamily="66" charset="0"/>
              </a:rPr>
              <a:t>Improvise 2 scenes with the same characters, one at the start of a story and one at the end. Show how a character has changed the way they speak.</a:t>
            </a:r>
          </a:p>
          <a:p>
            <a:pPr marL="0" indent="0">
              <a:buNone/>
            </a:pPr>
            <a:endParaRPr lang="en-GB" sz="1800" dirty="0">
              <a:latin typeface="Comic Sans MS" panose="030F0702030302020204" pitchFamily="66" charset="0"/>
            </a:endParaRPr>
          </a:p>
          <a:p>
            <a:pPr marL="0" indent="0">
              <a:buNone/>
            </a:pPr>
            <a:r>
              <a:rPr lang="en-GB" sz="1800" dirty="0">
                <a:latin typeface="Comic Sans MS" panose="030F0702030302020204" pitchFamily="66" charset="0"/>
              </a:rPr>
              <a:t>Child A is very happy, easy-going and loves taking risks. Their parents constantly warn Child A about the dangers but Child A ignores them. Ny the end of the story Child A is more cautious and the parents less worried.</a:t>
            </a:r>
          </a:p>
        </p:txBody>
      </p:sp>
    </p:spTree>
    <p:extLst>
      <p:ext uri="{BB962C8B-B14F-4D97-AF65-F5344CB8AC3E}">
        <p14:creationId xmlns:p14="http://schemas.microsoft.com/office/powerpoint/2010/main" val="1188276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9C5B4-3857-56D9-2255-6BA24377E74F}"/>
              </a:ext>
            </a:extLst>
          </p:cNvPr>
          <p:cNvSpPr>
            <a:spLocks noGrp="1"/>
          </p:cNvSpPr>
          <p:nvPr>
            <p:ph type="title"/>
          </p:nvPr>
        </p:nvSpPr>
        <p:spPr>
          <a:solidFill>
            <a:schemeClr val="bg1"/>
          </a:solidFill>
          <a:ln w="12700">
            <a:solidFill>
              <a:srgbClr val="7030A0"/>
            </a:solidFill>
          </a:ln>
        </p:spPr>
        <p:txBody>
          <a:bodyPr/>
          <a:lstStyle/>
          <a:p>
            <a:r>
              <a:rPr lang="en-GB" dirty="0">
                <a:latin typeface="Comic Sans MS" panose="030F0702030302020204" pitchFamily="66" charset="0"/>
              </a:rPr>
              <a:t>Drama 3</a:t>
            </a:r>
          </a:p>
        </p:txBody>
      </p:sp>
      <p:sp>
        <p:nvSpPr>
          <p:cNvPr id="3" name="Content Placeholder 2">
            <a:extLst>
              <a:ext uri="{FF2B5EF4-FFF2-40B4-BE49-F238E27FC236}">
                <a16:creationId xmlns:a16="http://schemas.microsoft.com/office/drawing/2014/main" id="{260244D9-B106-DCF1-7F28-2514AB2E03F9}"/>
              </a:ext>
            </a:extLst>
          </p:cNvPr>
          <p:cNvSpPr>
            <a:spLocks noGrp="1"/>
          </p:cNvSpPr>
          <p:nvPr>
            <p:ph idx="1"/>
          </p:nvPr>
        </p:nvSpPr>
        <p:spPr>
          <a:solidFill>
            <a:schemeClr val="bg1"/>
          </a:solidFill>
          <a:ln w="12700">
            <a:solidFill>
              <a:srgbClr val="7030A0"/>
            </a:solidFill>
          </a:ln>
        </p:spPr>
        <p:txBody>
          <a:bodyPr>
            <a:normAutofit/>
          </a:bodyPr>
          <a:lstStyle/>
          <a:p>
            <a:pPr marL="0" indent="0">
              <a:buNone/>
            </a:pPr>
            <a:r>
              <a:rPr lang="en-GB" sz="1800" dirty="0">
                <a:latin typeface="Comic Sans MS" panose="030F0702030302020204" pitchFamily="66" charset="0"/>
              </a:rPr>
              <a:t>Improvise 2 scenes with the same characters, one at the start of a story and one at the end. Show how a character has changed the way they speak.</a:t>
            </a:r>
          </a:p>
          <a:p>
            <a:pPr marL="0" indent="0">
              <a:buNone/>
            </a:pPr>
            <a:endParaRPr lang="en-GB" sz="1800" dirty="0">
              <a:latin typeface="Comic Sans MS" panose="030F0702030302020204" pitchFamily="66" charset="0"/>
            </a:endParaRPr>
          </a:p>
          <a:p>
            <a:pPr marL="0" indent="0">
              <a:buNone/>
            </a:pPr>
            <a:r>
              <a:rPr lang="en-GB" sz="1800" dirty="0">
                <a:latin typeface="Comic Sans MS" panose="030F0702030302020204" pitchFamily="66" charset="0"/>
              </a:rPr>
              <a:t>Child A is dishonest and tells lies to get out of trouble. Their friends know this and are starting to get fed up with taking the blame all the time.</a:t>
            </a:r>
          </a:p>
          <a:p>
            <a:pPr marL="0" indent="0">
              <a:buNone/>
            </a:pPr>
            <a:r>
              <a:rPr lang="en-GB" sz="1800" dirty="0">
                <a:latin typeface="Comic Sans MS" panose="030F0702030302020204" pitchFamily="66" charset="0"/>
              </a:rPr>
              <a:t>By the end of the story Child A has lost some friends but has realised that being honest and taking responsibility for their actions is a good thing to do.</a:t>
            </a:r>
          </a:p>
        </p:txBody>
      </p:sp>
    </p:spTree>
    <p:extLst>
      <p:ext uri="{BB962C8B-B14F-4D97-AF65-F5344CB8AC3E}">
        <p14:creationId xmlns:p14="http://schemas.microsoft.com/office/powerpoint/2010/main" val="18199681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DD67D-4824-4A30-9E70-4312DFB000F1}"/>
              </a:ext>
            </a:extLst>
          </p:cNvPr>
          <p:cNvSpPr>
            <a:spLocks noGrp="1"/>
          </p:cNvSpPr>
          <p:nvPr>
            <p:ph type="title"/>
          </p:nvPr>
        </p:nvSpPr>
        <p:spPr>
          <a:solidFill>
            <a:schemeClr val="bg1"/>
          </a:solidFill>
          <a:ln w="12700">
            <a:solidFill>
              <a:srgbClr val="7030A0"/>
            </a:solidFill>
          </a:ln>
        </p:spPr>
        <p:txBody>
          <a:bodyPr>
            <a:normAutofit/>
          </a:bodyPr>
          <a:lstStyle/>
          <a:p>
            <a:r>
              <a:rPr lang="en-GB" sz="2800" dirty="0">
                <a:latin typeface="Comic Sans MS" panose="030F0702030302020204" pitchFamily="66" charset="0"/>
              </a:rPr>
              <a:t>Dialogue to develop character – reaction to similar situations</a:t>
            </a:r>
          </a:p>
        </p:txBody>
      </p:sp>
      <p:sp>
        <p:nvSpPr>
          <p:cNvPr id="3" name="Content Placeholder 2">
            <a:extLst>
              <a:ext uri="{FF2B5EF4-FFF2-40B4-BE49-F238E27FC236}">
                <a16:creationId xmlns:a16="http://schemas.microsoft.com/office/drawing/2014/main" id="{12D3BB8B-86B7-4BA8-91E1-407F4EEF9D94}"/>
              </a:ext>
            </a:extLst>
          </p:cNvPr>
          <p:cNvSpPr>
            <a:spLocks noGrp="1"/>
          </p:cNvSpPr>
          <p:nvPr>
            <p:ph idx="1"/>
          </p:nvPr>
        </p:nvSpPr>
        <p:spPr>
          <a:solidFill>
            <a:schemeClr val="bg1"/>
          </a:solidFill>
          <a:ln w="12700">
            <a:solidFill>
              <a:srgbClr val="7030A0"/>
            </a:solidFill>
          </a:ln>
        </p:spPr>
        <p:txBody>
          <a:bodyPr>
            <a:normAutofit/>
          </a:bodyPr>
          <a:lstStyle/>
          <a:p>
            <a:pPr marL="0" indent="0">
              <a:buNone/>
            </a:pPr>
            <a:r>
              <a:rPr lang="en-US" sz="1800" b="0" i="0" dirty="0">
                <a:solidFill>
                  <a:srgbClr val="292929"/>
                </a:solidFill>
                <a:effectLst/>
                <a:latin typeface="Comic Sans MS" panose="030F0702030302020204" pitchFamily="66" charset="0"/>
              </a:rPr>
              <a:t>Using dialogue to develop the character through the story means</a:t>
            </a:r>
          </a:p>
          <a:p>
            <a:r>
              <a:rPr lang="en-US" sz="1800" b="0" i="0" dirty="0">
                <a:solidFill>
                  <a:srgbClr val="292929"/>
                </a:solidFill>
                <a:effectLst/>
                <a:latin typeface="Comic Sans MS" panose="030F0702030302020204" pitchFamily="66" charset="0"/>
              </a:rPr>
              <a:t> having them speak to the other characters and interact with the things around them one way at the beginning of the story</a:t>
            </a:r>
          </a:p>
          <a:p>
            <a:r>
              <a:rPr lang="en-US" sz="1800" b="0" i="0" dirty="0">
                <a:solidFill>
                  <a:srgbClr val="292929"/>
                </a:solidFill>
                <a:effectLst/>
                <a:latin typeface="Comic Sans MS" panose="030F0702030302020204" pitchFamily="66" charset="0"/>
              </a:rPr>
              <a:t> showing the change in them throughout the story by having them interact with the world and characters in different ways</a:t>
            </a:r>
          </a:p>
          <a:p>
            <a:endParaRPr lang="en-US" sz="1800" dirty="0">
              <a:solidFill>
                <a:srgbClr val="292929"/>
              </a:solidFill>
              <a:latin typeface="Comic Sans MS" panose="030F0702030302020204" pitchFamily="66" charset="0"/>
            </a:endParaRPr>
          </a:p>
          <a:p>
            <a:pPr marL="0" indent="0">
              <a:buNone/>
            </a:pPr>
            <a:r>
              <a:rPr lang="en-US" sz="1800" dirty="0">
                <a:solidFill>
                  <a:srgbClr val="292929"/>
                </a:solidFill>
                <a:latin typeface="Comic Sans MS" panose="030F0702030302020204" pitchFamily="66" charset="0"/>
              </a:rPr>
              <a:t>This can be done by changing how character reacts to similar situations at different point in the story. </a:t>
            </a:r>
          </a:p>
          <a:p>
            <a:pPr marL="0" indent="0">
              <a:buNone/>
            </a:pPr>
            <a:r>
              <a:rPr lang="en-US" sz="1800" dirty="0">
                <a:solidFill>
                  <a:srgbClr val="292929"/>
                </a:solidFill>
                <a:latin typeface="Comic Sans MS" panose="030F0702030302020204" pitchFamily="66" charset="0"/>
              </a:rPr>
              <a:t>For example, a character who is unwilling to accept help to solve a problem might be brusque and hostile towards someone trying to help. In the middle of the story they may accept help grudgingly. By the end of the story they unite others and work as team to solve a problem.</a:t>
            </a:r>
            <a:endParaRPr lang="en-GB" sz="1800" dirty="0">
              <a:latin typeface="Comic Sans MS" panose="030F0702030302020204" pitchFamily="66" charset="0"/>
            </a:endParaRPr>
          </a:p>
        </p:txBody>
      </p:sp>
    </p:spTree>
    <p:extLst>
      <p:ext uri="{BB962C8B-B14F-4D97-AF65-F5344CB8AC3E}">
        <p14:creationId xmlns:p14="http://schemas.microsoft.com/office/powerpoint/2010/main" val="42728673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DD67D-4824-4A30-9E70-4312DFB000F1}"/>
              </a:ext>
            </a:extLst>
          </p:cNvPr>
          <p:cNvSpPr>
            <a:spLocks noGrp="1"/>
          </p:cNvSpPr>
          <p:nvPr>
            <p:ph type="title"/>
          </p:nvPr>
        </p:nvSpPr>
        <p:spPr>
          <a:solidFill>
            <a:schemeClr val="bg1"/>
          </a:solidFill>
          <a:ln w="12700">
            <a:solidFill>
              <a:srgbClr val="7030A0"/>
            </a:solidFill>
          </a:ln>
        </p:spPr>
        <p:txBody>
          <a:bodyPr>
            <a:normAutofit/>
          </a:bodyPr>
          <a:lstStyle/>
          <a:p>
            <a:r>
              <a:rPr lang="en-GB" sz="2800" dirty="0">
                <a:latin typeface="Comic Sans MS" panose="030F0702030302020204" pitchFamily="66" charset="0"/>
              </a:rPr>
              <a:t>Dialogue to develop character - reaction to similar situations</a:t>
            </a:r>
          </a:p>
        </p:txBody>
      </p:sp>
      <p:sp>
        <p:nvSpPr>
          <p:cNvPr id="3" name="Content Placeholder 2">
            <a:extLst>
              <a:ext uri="{FF2B5EF4-FFF2-40B4-BE49-F238E27FC236}">
                <a16:creationId xmlns:a16="http://schemas.microsoft.com/office/drawing/2014/main" id="{12D3BB8B-86B7-4BA8-91E1-407F4EEF9D94}"/>
              </a:ext>
            </a:extLst>
          </p:cNvPr>
          <p:cNvSpPr>
            <a:spLocks noGrp="1"/>
          </p:cNvSpPr>
          <p:nvPr>
            <p:ph idx="1"/>
          </p:nvPr>
        </p:nvSpPr>
        <p:spPr>
          <a:xfrm>
            <a:off x="457200" y="1600200"/>
            <a:ext cx="8229600" cy="4853136"/>
          </a:xfrm>
          <a:solidFill>
            <a:schemeClr val="bg1"/>
          </a:solidFill>
          <a:ln w="12700">
            <a:solidFill>
              <a:srgbClr val="7030A0"/>
            </a:solidFill>
          </a:ln>
        </p:spPr>
        <p:txBody>
          <a:bodyPr>
            <a:normAutofit/>
          </a:bodyPr>
          <a:lstStyle/>
          <a:p>
            <a:pPr marL="0" indent="0">
              <a:buNone/>
            </a:pPr>
            <a:r>
              <a:rPr lang="en-GB" sz="1800" u="sng" dirty="0">
                <a:latin typeface="Comic Sans MS" panose="030F0702030302020204" pitchFamily="66" charset="0"/>
              </a:rPr>
              <a:t>Extract 1</a:t>
            </a:r>
          </a:p>
          <a:p>
            <a:pPr marL="0" indent="0">
              <a:buNone/>
            </a:pPr>
            <a:r>
              <a:rPr lang="en-GB" sz="1800" dirty="0">
                <a:highlight>
                  <a:srgbClr val="FFFF00"/>
                </a:highlight>
                <a:latin typeface="Comic Sans MS" panose="030F0702030302020204" pitchFamily="66" charset="0"/>
              </a:rPr>
              <a:t>“ I’m not sure that we should take a shortcut, it could be dangerous,” said Ted nervously.</a:t>
            </a:r>
          </a:p>
          <a:p>
            <a:pPr marL="0" indent="0">
              <a:buNone/>
            </a:pPr>
            <a:r>
              <a:rPr lang="en-GB" sz="1800" dirty="0">
                <a:latin typeface="Comic Sans MS" panose="030F0702030302020204" pitchFamily="66" charset="0"/>
              </a:rPr>
              <a:t>“But if we don’t take it we won’t get there in time,” Arthur was determined to reach the village first at any cost. </a:t>
            </a:r>
          </a:p>
          <a:p>
            <a:pPr marL="0" indent="0">
              <a:buNone/>
            </a:pPr>
            <a:r>
              <a:rPr lang="en-GB" sz="1800" dirty="0">
                <a:latin typeface="Comic Sans MS" panose="030F0702030302020204" pitchFamily="66" charset="0"/>
              </a:rPr>
              <a:t>“ </a:t>
            </a:r>
            <a:r>
              <a:rPr lang="en-GB" sz="1800" dirty="0">
                <a:highlight>
                  <a:srgbClr val="FFFF00"/>
                </a:highlight>
                <a:latin typeface="Comic Sans MS" panose="030F0702030302020204" pitchFamily="66" charset="0"/>
              </a:rPr>
              <a:t>Ok then, but if it goes wrong, it’s your fault,” Ted agreed reluctantly.</a:t>
            </a:r>
          </a:p>
          <a:p>
            <a:pPr marL="0" indent="0">
              <a:buNone/>
            </a:pPr>
            <a:endParaRPr lang="en-GB" sz="1800" dirty="0">
              <a:latin typeface="Comic Sans MS" panose="030F0702030302020204" pitchFamily="66" charset="0"/>
            </a:endParaRPr>
          </a:p>
          <a:p>
            <a:pPr marL="0" indent="0">
              <a:buNone/>
            </a:pPr>
            <a:r>
              <a:rPr lang="en-GB" sz="1800" u="sng" dirty="0">
                <a:latin typeface="Comic Sans MS" panose="030F0702030302020204" pitchFamily="66" charset="0"/>
              </a:rPr>
              <a:t>Extract 2 – takes place several months later</a:t>
            </a:r>
          </a:p>
          <a:p>
            <a:pPr marL="0" indent="0">
              <a:buNone/>
            </a:pPr>
            <a:r>
              <a:rPr lang="en-GB" sz="1800" dirty="0">
                <a:latin typeface="Comic Sans MS" panose="030F0702030302020204" pitchFamily="66" charset="0"/>
              </a:rPr>
              <a:t>“You do realise that trying to get down the river on a few logs which are strapped together is madness, don’t you?” Arthur could not believe what Ted was suggesting. “ I mean it’s not that long ago you wouldn’t take a shortcut through a forest!”</a:t>
            </a:r>
          </a:p>
          <a:p>
            <a:pPr marL="0" indent="0">
              <a:buNone/>
            </a:pPr>
            <a:r>
              <a:rPr lang="en-GB" sz="1800" dirty="0">
                <a:latin typeface="Comic Sans MS" panose="030F0702030302020204" pitchFamily="66" charset="0"/>
              </a:rPr>
              <a:t>“I know, I know!” Ted retorted as he checked the lashing of the logs. “ We have to do this; it’s the only way that we can save everyone. Are you with me?”</a:t>
            </a:r>
          </a:p>
          <a:p>
            <a:pPr marL="0" indent="0">
              <a:buNone/>
            </a:pPr>
            <a:endParaRPr lang="en-GB" sz="1800" u="sng" dirty="0">
              <a:latin typeface="Comic Sans MS" panose="030F0702030302020204" pitchFamily="66" charset="0"/>
            </a:endParaRPr>
          </a:p>
          <a:p>
            <a:pPr marL="0" indent="0">
              <a:buNone/>
            </a:pPr>
            <a:endParaRPr lang="en-GB" sz="1800" dirty="0">
              <a:latin typeface="Comic Sans MS" panose="030F0702030302020204" pitchFamily="66" charset="0"/>
            </a:endParaRPr>
          </a:p>
        </p:txBody>
      </p:sp>
      <p:sp>
        <p:nvSpPr>
          <p:cNvPr id="6" name="Speech Bubble: Rectangle 5">
            <a:extLst>
              <a:ext uri="{FF2B5EF4-FFF2-40B4-BE49-F238E27FC236}">
                <a16:creationId xmlns:a16="http://schemas.microsoft.com/office/drawing/2014/main" id="{DA3A409A-D899-53CF-6A0C-005589E93C66}"/>
              </a:ext>
            </a:extLst>
          </p:cNvPr>
          <p:cNvSpPr/>
          <p:nvPr/>
        </p:nvSpPr>
        <p:spPr>
          <a:xfrm>
            <a:off x="2591780" y="103878"/>
            <a:ext cx="3960440" cy="1512168"/>
          </a:xfrm>
          <a:prstGeom prst="wedgeRectCallout">
            <a:avLst>
              <a:gd name="adj1" fmla="val -74220"/>
              <a:gd name="adj2" fmla="val 102125"/>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Comic Sans MS" panose="030F0702030302020204" pitchFamily="66" charset="0"/>
              </a:rPr>
              <a:t>In the first extract Ted is nervous and unwilling to take a risk.</a:t>
            </a:r>
          </a:p>
        </p:txBody>
      </p:sp>
    </p:spTree>
    <p:extLst>
      <p:ext uri="{BB962C8B-B14F-4D97-AF65-F5344CB8AC3E}">
        <p14:creationId xmlns:p14="http://schemas.microsoft.com/office/powerpoint/2010/main" val="2207557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DD67D-4824-4A30-9E70-4312DFB000F1}"/>
              </a:ext>
            </a:extLst>
          </p:cNvPr>
          <p:cNvSpPr>
            <a:spLocks noGrp="1"/>
          </p:cNvSpPr>
          <p:nvPr>
            <p:ph type="title"/>
          </p:nvPr>
        </p:nvSpPr>
        <p:spPr>
          <a:solidFill>
            <a:schemeClr val="bg1"/>
          </a:solidFill>
          <a:ln w="12700">
            <a:solidFill>
              <a:srgbClr val="7030A0"/>
            </a:solidFill>
          </a:ln>
        </p:spPr>
        <p:txBody>
          <a:bodyPr>
            <a:normAutofit/>
          </a:bodyPr>
          <a:lstStyle/>
          <a:p>
            <a:r>
              <a:rPr lang="en-GB" sz="2800" dirty="0">
                <a:latin typeface="Comic Sans MS" panose="030F0702030302020204" pitchFamily="66" charset="0"/>
              </a:rPr>
              <a:t>Dialogue to develop character - reaction to similar situations</a:t>
            </a:r>
          </a:p>
        </p:txBody>
      </p:sp>
      <p:sp>
        <p:nvSpPr>
          <p:cNvPr id="3" name="Content Placeholder 2">
            <a:extLst>
              <a:ext uri="{FF2B5EF4-FFF2-40B4-BE49-F238E27FC236}">
                <a16:creationId xmlns:a16="http://schemas.microsoft.com/office/drawing/2014/main" id="{12D3BB8B-86B7-4BA8-91E1-407F4EEF9D94}"/>
              </a:ext>
            </a:extLst>
          </p:cNvPr>
          <p:cNvSpPr>
            <a:spLocks noGrp="1"/>
          </p:cNvSpPr>
          <p:nvPr>
            <p:ph idx="1"/>
          </p:nvPr>
        </p:nvSpPr>
        <p:spPr>
          <a:xfrm>
            <a:off x="457200" y="1600200"/>
            <a:ext cx="8229600" cy="4853136"/>
          </a:xfrm>
          <a:solidFill>
            <a:schemeClr val="bg1"/>
          </a:solidFill>
          <a:ln w="12700">
            <a:solidFill>
              <a:srgbClr val="7030A0"/>
            </a:solidFill>
          </a:ln>
        </p:spPr>
        <p:txBody>
          <a:bodyPr>
            <a:normAutofit/>
          </a:bodyPr>
          <a:lstStyle/>
          <a:p>
            <a:pPr marL="0" indent="0">
              <a:buNone/>
            </a:pPr>
            <a:r>
              <a:rPr lang="en-GB" sz="1800" u="sng" dirty="0">
                <a:latin typeface="Comic Sans MS" panose="030F0702030302020204" pitchFamily="66" charset="0"/>
              </a:rPr>
              <a:t>Extract 1</a:t>
            </a:r>
          </a:p>
          <a:p>
            <a:pPr marL="0" indent="0">
              <a:buNone/>
            </a:pPr>
            <a:r>
              <a:rPr lang="en-GB" sz="1800" dirty="0">
                <a:latin typeface="Comic Sans MS" panose="030F0702030302020204" pitchFamily="66" charset="0"/>
              </a:rPr>
              <a:t>“ I’m not sure that we should take a shortcut, it could be dangerous,” said Ted nervously.</a:t>
            </a:r>
          </a:p>
          <a:p>
            <a:pPr marL="0" indent="0">
              <a:buNone/>
            </a:pPr>
            <a:r>
              <a:rPr lang="en-GB" sz="1800" dirty="0">
                <a:latin typeface="Comic Sans MS" panose="030F0702030302020204" pitchFamily="66" charset="0"/>
              </a:rPr>
              <a:t>“But if we don’t take it we won’t get there in time,” Arthur was determined to reach the village first at any cost. </a:t>
            </a:r>
          </a:p>
          <a:p>
            <a:pPr marL="0" indent="0">
              <a:buNone/>
            </a:pPr>
            <a:r>
              <a:rPr lang="en-GB" sz="1800" dirty="0">
                <a:latin typeface="Comic Sans MS" panose="030F0702030302020204" pitchFamily="66" charset="0"/>
              </a:rPr>
              <a:t>“ Ok then, but if it goes wrong, it’s your fault,” Ted agreed reluctantly.</a:t>
            </a:r>
          </a:p>
          <a:p>
            <a:pPr marL="0" indent="0">
              <a:buNone/>
            </a:pPr>
            <a:endParaRPr lang="en-GB" sz="1800" dirty="0">
              <a:latin typeface="Comic Sans MS" panose="030F0702030302020204" pitchFamily="66" charset="0"/>
            </a:endParaRPr>
          </a:p>
          <a:p>
            <a:pPr marL="0" indent="0">
              <a:buNone/>
            </a:pPr>
            <a:r>
              <a:rPr lang="en-GB" sz="1800" u="sng" dirty="0">
                <a:latin typeface="Comic Sans MS" panose="030F0702030302020204" pitchFamily="66" charset="0"/>
              </a:rPr>
              <a:t>Extract 2 – takes place several months later</a:t>
            </a:r>
          </a:p>
          <a:p>
            <a:pPr marL="0" indent="0">
              <a:buNone/>
            </a:pPr>
            <a:r>
              <a:rPr lang="en-GB" sz="1800" dirty="0">
                <a:highlight>
                  <a:srgbClr val="00FF00"/>
                </a:highlight>
                <a:latin typeface="Comic Sans MS" panose="030F0702030302020204" pitchFamily="66" charset="0"/>
              </a:rPr>
              <a:t>“You do realise that trying to get down the river on a few logs which are strapped together is madness, don’t you?” Arthur could not believe what Ted was suggesting. “ I mean it’s not that long ago you wouldn’t take a shortcut through a forest!”</a:t>
            </a:r>
          </a:p>
          <a:p>
            <a:pPr marL="0" indent="0">
              <a:buNone/>
            </a:pPr>
            <a:r>
              <a:rPr lang="en-GB" sz="1800" dirty="0">
                <a:highlight>
                  <a:srgbClr val="00FFFF"/>
                </a:highlight>
                <a:latin typeface="Comic Sans MS" panose="030F0702030302020204" pitchFamily="66" charset="0"/>
              </a:rPr>
              <a:t>“I know, I know!” Ted retorted as he checked the lashing of the logs. “ We have to do this; it’s the only way that we can save everyone. Are you with me?”</a:t>
            </a:r>
          </a:p>
          <a:p>
            <a:pPr marL="0" indent="0">
              <a:buNone/>
            </a:pPr>
            <a:endParaRPr lang="en-GB" sz="1800" u="sng" dirty="0">
              <a:latin typeface="Comic Sans MS" panose="030F0702030302020204" pitchFamily="66" charset="0"/>
            </a:endParaRPr>
          </a:p>
          <a:p>
            <a:pPr marL="0" indent="0">
              <a:buNone/>
            </a:pPr>
            <a:endParaRPr lang="en-GB" sz="1800" dirty="0">
              <a:latin typeface="Comic Sans MS" panose="030F0702030302020204" pitchFamily="66" charset="0"/>
            </a:endParaRPr>
          </a:p>
        </p:txBody>
      </p:sp>
      <p:sp>
        <p:nvSpPr>
          <p:cNvPr id="6" name="Speech Bubble: Rectangle 5">
            <a:extLst>
              <a:ext uri="{FF2B5EF4-FFF2-40B4-BE49-F238E27FC236}">
                <a16:creationId xmlns:a16="http://schemas.microsoft.com/office/drawing/2014/main" id="{DA3A409A-D899-53CF-6A0C-005589E93C66}"/>
              </a:ext>
            </a:extLst>
          </p:cNvPr>
          <p:cNvSpPr/>
          <p:nvPr/>
        </p:nvSpPr>
        <p:spPr>
          <a:xfrm>
            <a:off x="4355976" y="1844824"/>
            <a:ext cx="3960440" cy="1512168"/>
          </a:xfrm>
          <a:prstGeom prst="wedgeRectCallout">
            <a:avLst>
              <a:gd name="adj1" fmla="val -62240"/>
              <a:gd name="adj2" fmla="val 194541"/>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Comic Sans MS" panose="030F0702030302020204" pitchFamily="66" charset="0"/>
              </a:rPr>
              <a:t>In the second extract Ted is suggesting that they take a risk.</a:t>
            </a:r>
          </a:p>
        </p:txBody>
      </p:sp>
      <p:sp>
        <p:nvSpPr>
          <p:cNvPr id="5" name="Speech Bubble: Rectangle 4">
            <a:extLst>
              <a:ext uri="{FF2B5EF4-FFF2-40B4-BE49-F238E27FC236}">
                <a16:creationId xmlns:a16="http://schemas.microsoft.com/office/drawing/2014/main" id="{0424AB95-F525-0CF4-1CDE-B7662C8302A9}"/>
              </a:ext>
            </a:extLst>
          </p:cNvPr>
          <p:cNvSpPr/>
          <p:nvPr/>
        </p:nvSpPr>
        <p:spPr>
          <a:xfrm>
            <a:off x="107504" y="548680"/>
            <a:ext cx="3960440" cy="1512168"/>
          </a:xfrm>
          <a:prstGeom prst="wedgeRectCallout">
            <a:avLst>
              <a:gd name="adj1" fmla="val -7786"/>
              <a:gd name="adj2" fmla="val 203668"/>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Comic Sans MS" panose="030F0702030302020204" pitchFamily="66" charset="0"/>
              </a:rPr>
              <a:t>In the second extract Arthur refers back to extract 1 which emphasises the change in Ted’s character.</a:t>
            </a:r>
          </a:p>
        </p:txBody>
      </p:sp>
    </p:spTree>
    <p:extLst>
      <p:ext uri="{BB962C8B-B14F-4D97-AF65-F5344CB8AC3E}">
        <p14:creationId xmlns:p14="http://schemas.microsoft.com/office/powerpoint/2010/main" val="4020968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1+#ppt_w/2"/>
                                          </p:val>
                                        </p:tav>
                                        <p:tav tm="100000">
                                          <p:val>
                                            <p:strVal val="#ppt_x"/>
                                          </p:val>
                                        </p:tav>
                                      </p:tavLst>
                                    </p:anim>
                                    <p:anim calcmode="lin" valueType="num">
                                      <p:cBhvr additive="base">
                                        <p:cTn id="14" dur="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9C5B4-3857-56D9-2255-6BA24377E74F}"/>
              </a:ext>
            </a:extLst>
          </p:cNvPr>
          <p:cNvSpPr>
            <a:spLocks noGrp="1"/>
          </p:cNvSpPr>
          <p:nvPr>
            <p:ph type="title"/>
          </p:nvPr>
        </p:nvSpPr>
        <p:spPr>
          <a:solidFill>
            <a:schemeClr val="bg1"/>
          </a:solidFill>
          <a:ln w="12700">
            <a:solidFill>
              <a:srgbClr val="7030A0"/>
            </a:solidFill>
          </a:ln>
        </p:spPr>
        <p:txBody>
          <a:bodyPr/>
          <a:lstStyle/>
          <a:p>
            <a:r>
              <a:rPr lang="en-GB" dirty="0">
                <a:latin typeface="Comic Sans MS" panose="030F0702030302020204" pitchFamily="66" charset="0"/>
              </a:rPr>
              <a:t>Drama 4</a:t>
            </a:r>
          </a:p>
        </p:txBody>
      </p:sp>
      <p:sp>
        <p:nvSpPr>
          <p:cNvPr id="3" name="Content Placeholder 2">
            <a:extLst>
              <a:ext uri="{FF2B5EF4-FFF2-40B4-BE49-F238E27FC236}">
                <a16:creationId xmlns:a16="http://schemas.microsoft.com/office/drawing/2014/main" id="{260244D9-B106-DCF1-7F28-2514AB2E03F9}"/>
              </a:ext>
            </a:extLst>
          </p:cNvPr>
          <p:cNvSpPr>
            <a:spLocks noGrp="1"/>
          </p:cNvSpPr>
          <p:nvPr>
            <p:ph idx="1"/>
          </p:nvPr>
        </p:nvSpPr>
        <p:spPr>
          <a:solidFill>
            <a:schemeClr val="bg1"/>
          </a:solidFill>
          <a:ln w="12700">
            <a:solidFill>
              <a:srgbClr val="7030A0"/>
            </a:solidFill>
          </a:ln>
        </p:spPr>
        <p:txBody>
          <a:bodyPr>
            <a:normAutofit/>
          </a:bodyPr>
          <a:lstStyle/>
          <a:p>
            <a:pPr marL="0" indent="0">
              <a:buNone/>
            </a:pPr>
            <a:r>
              <a:rPr lang="en-GB" sz="1800" dirty="0">
                <a:latin typeface="Comic Sans MS" panose="030F0702030302020204" pitchFamily="66" charset="0"/>
              </a:rPr>
              <a:t>Improvise 2 scenes with the same characters, one at the start of a story and one at the end. Show how a character reacts differently to similar situations.</a:t>
            </a:r>
          </a:p>
          <a:p>
            <a:pPr marL="0" indent="0">
              <a:buNone/>
            </a:pPr>
            <a:endParaRPr lang="en-GB" sz="1800" dirty="0">
              <a:latin typeface="Comic Sans MS" panose="030F0702030302020204" pitchFamily="66" charset="0"/>
            </a:endParaRPr>
          </a:p>
          <a:p>
            <a:pPr marL="0" indent="0">
              <a:buNone/>
            </a:pPr>
            <a:r>
              <a:rPr lang="en-GB" sz="1800" dirty="0">
                <a:latin typeface="Comic Sans MS" panose="030F0702030302020204" pitchFamily="66" charset="0"/>
              </a:rPr>
              <a:t>Child A and some friends are in a small shop. They see Child B stealing some sweets; Child A thinks this is a good idea and copies Child B, as do some of his friends [at least 1 doesn’t steal any sweets].</a:t>
            </a:r>
          </a:p>
          <a:p>
            <a:pPr marL="0" indent="0">
              <a:buNone/>
            </a:pPr>
            <a:r>
              <a:rPr lang="en-GB" sz="1800" dirty="0">
                <a:latin typeface="Comic Sans MS" panose="030F0702030302020204" pitchFamily="66" charset="0"/>
              </a:rPr>
              <a:t>At the end of the story Child A and his friends are in a market and they see Child C steal some apples from a stall. Child A chases after Child C with their friends.</a:t>
            </a:r>
            <a:endParaRPr lang="en-GB" sz="1800" dirty="0"/>
          </a:p>
        </p:txBody>
      </p:sp>
    </p:spTree>
    <p:extLst>
      <p:ext uri="{BB962C8B-B14F-4D97-AF65-F5344CB8AC3E}">
        <p14:creationId xmlns:p14="http://schemas.microsoft.com/office/powerpoint/2010/main" val="14158720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9C5B4-3857-56D9-2255-6BA24377E74F}"/>
              </a:ext>
            </a:extLst>
          </p:cNvPr>
          <p:cNvSpPr>
            <a:spLocks noGrp="1"/>
          </p:cNvSpPr>
          <p:nvPr>
            <p:ph type="title"/>
          </p:nvPr>
        </p:nvSpPr>
        <p:spPr>
          <a:solidFill>
            <a:schemeClr val="bg1"/>
          </a:solidFill>
          <a:ln w="12700">
            <a:solidFill>
              <a:srgbClr val="7030A0"/>
            </a:solidFill>
          </a:ln>
        </p:spPr>
        <p:txBody>
          <a:bodyPr/>
          <a:lstStyle/>
          <a:p>
            <a:r>
              <a:rPr lang="en-GB" dirty="0">
                <a:latin typeface="Comic Sans MS" panose="030F0702030302020204" pitchFamily="66" charset="0"/>
              </a:rPr>
              <a:t>Drama 5</a:t>
            </a:r>
          </a:p>
        </p:txBody>
      </p:sp>
      <p:sp>
        <p:nvSpPr>
          <p:cNvPr id="3" name="Content Placeholder 2">
            <a:extLst>
              <a:ext uri="{FF2B5EF4-FFF2-40B4-BE49-F238E27FC236}">
                <a16:creationId xmlns:a16="http://schemas.microsoft.com/office/drawing/2014/main" id="{260244D9-B106-DCF1-7F28-2514AB2E03F9}"/>
              </a:ext>
            </a:extLst>
          </p:cNvPr>
          <p:cNvSpPr>
            <a:spLocks noGrp="1"/>
          </p:cNvSpPr>
          <p:nvPr>
            <p:ph idx="1"/>
          </p:nvPr>
        </p:nvSpPr>
        <p:spPr>
          <a:solidFill>
            <a:schemeClr val="bg1"/>
          </a:solidFill>
          <a:ln w="12700">
            <a:solidFill>
              <a:srgbClr val="7030A0"/>
            </a:solidFill>
          </a:ln>
        </p:spPr>
        <p:txBody>
          <a:bodyPr>
            <a:normAutofit/>
          </a:bodyPr>
          <a:lstStyle/>
          <a:p>
            <a:pPr marL="0" indent="0">
              <a:buNone/>
            </a:pPr>
            <a:r>
              <a:rPr lang="en-GB" sz="1800" dirty="0">
                <a:latin typeface="Comic Sans MS" panose="030F0702030302020204" pitchFamily="66" charset="0"/>
              </a:rPr>
              <a:t>Improvise 2 scenes with the same characters, one at the start of a story and one at the end. Show how a character reacts differently to similar situations.</a:t>
            </a:r>
          </a:p>
          <a:p>
            <a:pPr marL="0" indent="0">
              <a:buNone/>
            </a:pPr>
            <a:endParaRPr lang="en-GB" sz="1800" dirty="0">
              <a:latin typeface="Comic Sans MS" panose="030F0702030302020204" pitchFamily="66" charset="0"/>
            </a:endParaRPr>
          </a:p>
          <a:p>
            <a:pPr marL="0" indent="0">
              <a:buNone/>
            </a:pPr>
            <a:r>
              <a:rPr lang="en-GB" sz="1800" dirty="0">
                <a:latin typeface="Comic Sans MS" panose="030F0702030302020204" pitchFamily="66" charset="0"/>
              </a:rPr>
              <a:t>Child A has been nasty to Child B for several weeks. Child C has reluctantly joined in with Child C’s nastiness.</a:t>
            </a:r>
          </a:p>
          <a:p>
            <a:pPr marL="0" indent="0">
              <a:buNone/>
            </a:pPr>
            <a:endParaRPr lang="en-GB" sz="1800" dirty="0">
              <a:latin typeface="Comic Sans MS" panose="030F0702030302020204" pitchFamily="66" charset="0"/>
            </a:endParaRPr>
          </a:p>
          <a:p>
            <a:pPr marL="0" indent="0">
              <a:buNone/>
            </a:pPr>
            <a:r>
              <a:rPr lang="en-GB" sz="1800" dirty="0">
                <a:latin typeface="Comic Sans MS" panose="030F0702030302020204" pitchFamily="66" charset="0"/>
              </a:rPr>
              <a:t>Child C has stood up for Child B and stopped  being friend’s with Child A and is now friends with Child B.</a:t>
            </a:r>
            <a:endParaRPr lang="en-GB" sz="1800" dirty="0"/>
          </a:p>
        </p:txBody>
      </p:sp>
    </p:spTree>
    <p:extLst>
      <p:ext uri="{BB962C8B-B14F-4D97-AF65-F5344CB8AC3E}">
        <p14:creationId xmlns:p14="http://schemas.microsoft.com/office/powerpoint/2010/main" val="8551846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9C5B4-3857-56D9-2255-6BA24377E74F}"/>
              </a:ext>
            </a:extLst>
          </p:cNvPr>
          <p:cNvSpPr>
            <a:spLocks noGrp="1"/>
          </p:cNvSpPr>
          <p:nvPr>
            <p:ph type="title"/>
          </p:nvPr>
        </p:nvSpPr>
        <p:spPr>
          <a:solidFill>
            <a:schemeClr val="bg1"/>
          </a:solidFill>
          <a:ln w="12700">
            <a:solidFill>
              <a:srgbClr val="7030A0"/>
            </a:solidFill>
          </a:ln>
        </p:spPr>
        <p:txBody>
          <a:bodyPr/>
          <a:lstStyle/>
          <a:p>
            <a:r>
              <a:rPr lang="en-GB" dirty="0">
                <a:latin typeface="Comic Sans MS" panose="030F0702030302020204" pitchFamily="66" charset="0"/>
              </a:rPr>
              <a:t>Drama 6</a:t>
            </a:r>
          </a:p>
        </p:txBody>
      </p:sp>
      <p:sp>
        <p:nvSpPr>
          <p:cNvPr id="3" name="Content Placeholder 2">
            <a:extLst>
              <a:ext uri="{FF2B5EF4-FFF2-40B4-BE49-F238E27FC236}">
                <a16:creationId xmlns:a16="http://schemas.microsoft.com/office/drawing/2014/main" id="{260244D9-B106-DCF1-7F28-2514AB2E03F9}"/>
              </a:ext>
            </a:extLst>
          </p:cNvPr>
          <p:cNvSpPr>
            <a:spLocks noGrp="1"/>
          </p:cNvSpPr>
          <p:nvPr>
            <p:ph idx="1"/>
          </p:nvPr>
        </p:nvSpPr>
        <p:spPr>
          <a:solidFill>
            <a:schemeClr val="bg1"/>
          </a:solidFill>
          <a:ln w="12700">
            <a:solidFill>
              <a:srgbClr val="7030A0"/>
            </a:solidFill>
          </a:ln>
        </p:spPr>
        <p:txBody>
          <a:bodyPr>
            <a:normAutofit/>
          </a:bodyPr>
          <a:lstStyle/>
          <a:p>
            <a:pPr marL="0" indent="0">
              <a:buNone/>
            </a:pPr>
            <a:r>
              <a:rPr lang="en-GB" sz="1800" dirty="0">
                <a:latin typeface="Comic Sans MS" panose="030F0702030302020204" pitchFamily="66" charset="0"/>
              </a:rPr>
              <a:t>Improvise 2 scenes with the same characters, one at the start of a story and one at the end. Show how a character reacts differently to similar situations.</a:t>
            </a:r>
          </a:p>
          <a:p>
            <a:pPr marL="0" indent="0">
              <a:buNone/>
            </a:pPr>
            <a:endParaRPr lang="en-GB" sz="1800" dirty="0">
              <a:latin typeface="Comic Sans MS" panose="030F0702030302020204" pitchFamily="66" charset="0"/>
            </a:endParaRPr>
          </a:p>
          <a:p>
            <a:pPr marL="0" indent="0">
              <a:buNone/>
            </a:pPr>
            <a:r>
              <a:rPr lang="en-GB" sz="1800" dirty="0">
                <a:latin typeface="Comic Sans MS" panose="030F0702030302020204" pitchFamily="66" charset="0"/>
              </a:rPr>
              <a:t>Child A has fallen over in the playground and grazed their knee but over reacts claiming that their leg is broken. Child A insists that an ambulance is called. Refuses to move and screams until their mother arrives.</a:t>
            </a:r>
          </a:p>
          <a:p>
            <a:pPr marL="0" indent="0">
              <a:buNone/>
            </a:pPr>
            <a:r>
              <a:rPr lang="en-GB" sz="1800" dirty="0">
                <a:latin typeface="Comic Sans MS" panose="030F0702030302020204" pitchFamily="66" charset="0"/>
              </a:rPr>
              <a:t>Child A has fallen out of a tree and bumped their head. They refuse any treatment and climbs the tree again.</a:t>
            </a:r>
            <a:endParaRPr lang="en-GB" sz="1800" dirty="0"/>
          </a:p>
        </p:txBody>
      </p:sp>
    </p:spTree>
    <p:extLst>
      <p:ext uri="{BB962C8B-B14F-4D97-AF65-F5344CB8AC3E}">
        <p14:creationId xmlns:p14="http://schemas.microsoft.com/office/powerpoint/2010/main" val="18713358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C5971-0373-4F17-8438-1ED4CCA027C6}"/>
              </a:ext>
            </a:extLst>
          </p:cNvPr>
          <p:cNvSpPr>
            <a:spLocks noGrp="1"/>
          </p:cNvSpPr>
          <p:nvPr>
            <p:ph type="title"/>
          </p:nvPr>
        </p:nvSpPr>
        <p:spPr>
          <a:solidFill>
            <a:schemeClr val="bg1"/>
          </a:solidFill>
          <a:ln w="38100">
            <a:solidFill>
              <a:srgbClr val="7030A0"/>
            </a:solidFill>
          </a:ln>
        </p:spPr>
        <p:txBody>
          <a:bodyPr/>
          <a:lstStyle/>
          <a:p>
            <a:r>
              <a:rPr lang="en-GB" u="sng" dirty="0"/>
              <a:t>Notes</a:t>
            </a:r>
          </a:p>
        </p:txBody>
      </p:sp>
      <p:sp>
        <p:nvSpPr>
          <p:cNvPr id="3" name="Content Placeholder 2">
            <a:extLst>
              <a:ext uri="{FF2B5EF4-FFF2-40B4-BE49-F238E27FC236}">
                <a16:creationId xmlns:a16="http://schemas.microsoft.com/office/drawing/2014/main" id="{E692376B-285F-4838-82EF-08EB5AEE8E5A}"/>
              </a:ext>
            </a:extLst>
          </p:cNvPr>
          <p:cNvSpPr>
            <a:spLocks noGrp="1"/>
          </p:cNvSpPr>
          <p:nvPr>
            <p:ph idx="1"/>
          </p:nvPr>
        </p:nvSpPr>
        <p:spPr>
          <a:xfrm>
            <a:off x="457200" y="1600200"/>
            <a:ext cx="8229600" cy="4565104"/>
          </a:xfrm>
          <a:solidFill>
            <a:schemeClr val="bg1"/>
          </a:solidFill>
          <a:ln w="38100">
            <a:solidFill>
              <a:srgbClr val="7030A0"/>
            </a:solidFill>
          </a:ln>
        </p:spPr>
        <p:txBody>
          <a:bodyPr>
            <a:normAutofit/>
          </a:bodyPr>
          <a:lstStyle/>
          <a:p>
            <a:r>
              <a:rPr lang="en-GB" sz="2400" dirty="0"/>
              <a:t>The purpose of this PowerPoint is to help with writing dialogue that contributes to the narrative.</a:t>
            </a:r>
          </a:p>
          <a:p>
            <a:r>
              <a:rPr lang="en-GB" sz="2400" dirty="0"/>
              <a:t>Accurate punctuation of direct speech is not specifically taught in this PowerPoint. Look in the Grammar section of the website for PowerPoints to teach the punctuation of direct speech.</a:t>
            </a:r>
          </a:p>
          <a:p>
            <a:r>
              <a:rPr lang="en-GB" sz="2400" dirty="0"/>
              <a:t>This PowerPoint looks at the purposes of dialogue in narrative writing and  should be used in a flexible way to meet the needs of your class.</a:t>
            </a:r>
          </a:p>
          <a:p>
            <a:endParaRPr lang="en-GB" sz="2400" dirty="0"/>
          </a:p>
        </p:txBody>
      </p:sp>
      <p:sp>
        <p:nvSpPr>
          <p:cNvPr id="4" name="Text Box 7">
            <a:extLst>
              <a:ext uri="{FF2B5EF4-FFF2-40B4-BE49-F238E27FC236}">
                <a16:creationId xmlns:a16="http://schemas.microsoft.com/office/drawing/2014/main" id="{F23FF773-4D0D-4ADB-81E0-C2ECBC1F07E4}"/>
              </a:ext>
            </a:extLst>
          </p:cNvPr>
          <p:cNvSpPr txBox="1">
            <a:spLocks noChangeArrowheads="1"/>
          </p:cNvSpPr>
          <p:nvPr/>
        </p:nvSpPr>
        <p:spPr bwMode="auto">
          <a:xfrm>
            <a:off x="7391400" y="6451884"/>
            <a:ext cx="1828800" cy="320675"/>
          </a:xfrm>
          <a:prstGeom prst="rect">
            <a:avLst/>
          </a:prstGeom>
          <a:noFill/>
          <a:ln>
            <a:noFill/>
          </a:ln>
        </p:spPr>
        <p:txBody>
          <a:bodyPr lIns="36576" tIns="36576" rIns="36576" bIns="36576"/>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GB" altLang="en-US" sz="1200" noProof="1">
                <a:solidFill>
                  <a:srgbClr val="000000"/>
                </a:solidFill>
              </a:rPr>
              <a:t>©</a:t>
            </a:r>
            <a:r>
              <a:rPr lang="en-GB" altLang="en-US" sz="1200" dirty="0">
                <a:solidFill>
                  <a:srgbClr val="000000"/>
                </a:solidFill>
              </a:rPr>
              <a:t>KS2Gems 2022</a:t>
            </a:r>
            <a:endParaRPr lang="en-US" altLang="en-US" dirty="0"/>
          </a:p>
        </p:txBody>
      </p:sp>
    </p:spTree>
    <p:extLst>
      <p:ext uri="{BB962C8B-B14F-4D97-AF65-F5344CB8AC3E}">
        <p14:creationId xmlns:p14="http://schemas.microsoft.com/office/powerpoint/2010/main" val="23116682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DD67D-4824-4A30-9E70-4312DFB000F1}"/>
              </a:ext>
            </a:extLst>
          </p:cNvPr>
          <p:cNvSpPr>
            <a:spLocks noGrp="1"/>
          </p:cNvSpPr>
          <p:nvPr>
            <p:ph type="title"/>
          </p:nvPr>
        </p:nvSpPr>
        <p:spPr>
          <a:solidFill>
            <a:schemeClr val="bg1"/>
          </a:solidFill>
          <a:ln w="12700">
            <a:solidFill>
              <a:srgbClr val="7030A0"/>
            </a:solidFill>
          </a:ln>
        </p:spPr>
        <p:txBody>
          <a:bodyPr>
            <a:normAutofit/>
          </a:bodyPr>
          <a:lstStyle/>
          <a:p>
            <a:r>
              <a:rPr lang="en-GB" sz="2800" dirty="0">
                <a:latin typeface="Comic Sans MS" panose="030F0702030302020204" pitchFamily="66" charset="0"/>
              </a:rPr>
              <a:t>Dialogue to develop character – vocabulary change</a:t>
            </a:r>
          </a:p>
        </p:txBody>
      </p:sp>
      <p:sp>
        <p:nvSpPr>
          <p:cNvPr id="3" name="Content Placeholder 2">
            <a:extLst>
              <a:ext uri="{FF2B5EF4-FFF2-40B4-BE49-F238E27FC236}">
                <a16:creationId xmlns:a16="http://schemas.microsoft.com/office/drawing/2014/main" id="{12D3BB8B-86B7-4BA8-91E1-407F4EEF9D94}"/>
              </a:ext>
            </a:extLst>
          </p:cNvPr>
          <p:cNvSpPr>
            <a:spLocks noGrp="1"/>
          </p:cNvSpPr>
          <p:nvPr>
            <p:ph idx="1"/>
          </p:nvPr>
        </p:nvSpPr>
        <p:spPr>
          <a:solidFill>
            <a:schemeClr val="bg1"/>
          </a:solidFill>
          <a:ln w="12700">
            <a:solidFill>
              <a:srgbClr val="7030A0"/>
            </a:solidFill>
          </a:ln>
        </p:spPr>
        <p:txBody>
          <a:bodyPr>
            <a:normAutofit/>
          </a:bodyPr>
          <a:lstStyle/>
          <a:p>
            <a:pPr marL="0" indent="0">
              <a:buNone/>
            </a:pPr>
            <a:r>
              <a:rPr lang="en-US" sz="1800" b="0" i="0" dirty="0">
                <a:solidFill>
                  <a:srgbClr val="292929"/>
                </a:solidFill>
                <a:effectLst/>
                <a:latin typeface="Comic Sans MS" panose="030F0702030302020204" pitchFamily="66" charset="0"/>
              </a:rPr>
              <a:t>Using dialogue to develop the character through the story means</a:t>
            </a:r>
          </a:p>
          <a:p>
            <a:r>
              <a:rPr lang="en-US" sz="1800" b="0" i="0" dirty="0">
                <a:solidFill>
                  <a:srgbClr val="292929"/>
                </a:solidFill>
                <a:effectLst/>
                <a:latin typeface="Comic Sans MS" panose="030F0702030302020204" pitchFamily="66" charset="0"/>
              </a:rPr>
              <a:t> having them speak to the other characters and interact with the things around them one way at the beginning of the story</a:t>
            </a:r>
          </a:p>
          <a:p>
            <a:r>
              <a:rPr lang="en-US" sz="1800" b="0" i="0" dirty="0">
                <a:solidFill>
                  <a:srgbClr val="292929"/>
                </a:solidFill>
                <a:effectLst/>
                <a:latin typeface="Comic Sans MS" panose="030F0702030302020204" pitchFamily="66" charset="0"/>
              </a:rPr>
              <a:t> showing the change in them throughout the story by having them interact with the world and characters in different ways</a:t>
            </a:r>
          </a:p>
          <a:p>
            <a:endParaRPr lang="en-US" sz="1800" dirty="0">
              <a:solidFill>
                <a:srgbClr val="292929"/>
              </a:solidFill>
              <a:latin typeface="Comic Sans MS" panose="030F0702030302020204" pitchFamily="66" charset="0"/>
            </a:endParaRPr>
          </a:p>
          <a:p>
            <a:pPr marL="0" indent="0">
              <a:buNone/>
            </a:pPr>
            <a:r>
              <a:rPr lang="en-US" sz="1800" dirty="0">
                <a:solidFill>
                  <a:srgbClr val="292929"/>
                </a:solidFill>
                <a:latin typeface="Comic Sans MS" panose="030F0702030302020204" pitchFamily="66" charset="0"/>
              </a:rPr>
              <a:t>This can be done by changing how character s use vocabulary.</a:t>
            </a:r>
          </a:p>
          <a:p>
            <a:pPr marL="0" indent="0">
              <a:buNone/>
            </a:pPr>
            <a:r>
              <a:rPr lang="en-US" sz="1800" dirty="0">
                <a:solidFill>
                  <a:srgbClr val="292929"/>
                </a:solidFill>
                <a:latin typeface="Comic Sans MS" panose="030F0702030302020204" pitchFamily="66" charset="0"/>
              </a:rPr>
              <a:t>For example, a character may be unfamiliar with certain words associated with their situation, particularly when the character is an unknown place. Later in the story the character uses the same words but in a way that suggests it is their normal everyday vocabulary.</a:t>
            </a:r>
            <a:endParaRPr lang="en-GB" sz="1800" dirty="0">
              <a:latin typeface="Comic Sans MS" panose="030F0702030302020204" pitchFamily="66" charset="0"/>
            </a:endParaRPr>
          </a:p>
        </p:txBody>
      </p:sp>
    </p:spTree>
    <p:extLst>
      <p:ext uri="{BB962C8B-B14F-4D97-AF65-F5344CB8AC3E}">
        <p14:creationId xmlns:p14="http://schemas.microsoft.com/office/powerpoint/2010/main" val="32180544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DD67D-4824-4A30-9E70-4312DFB000F1}"/>
              </a:ext>
            </a:extLst>
          </p:cNvPr>
          <p:cNvSpPr>
            <a:spLocks noGrp="1"/>
          </p:cNvSpPr>
          <p:nvPr>
            <p:ph type="title"/>
          </p:nvPr>
        </p:nvSpPr>
        <p:spPr>
          <a:solidFill>
            <a:schemeClr val="bg1"/>
          </a:solidFill>
          <a:ln w="12700">
            <a:solidFill>
              <a:srgbClr val="7030A0"/>
            </a:solidFill>
          </a:ln>
        </p:spPr>
        <p:txBody>
          <a:bodyPr>
            <a:normAutofit/>
          </a:bodyPr>
          <a:lstStyle/>
          <a:p>
            <a:r>
              <a:rPr lang="en-GB" sz="2800" dirty="0">
                <a:latin typeface="Comic Sans MS" panose="030F0702030302020204" pitchFamily="66" charset="0"/>
              </a:rPr>
              <a:t>Dialogue to develop character – vocabulary change</a:t>
            </a:r>
          </a:p>
        </p:txBody>
      </p:sp>
      <p:sp>
        <p:nvSpPr>
          <p:cNvPr id="3" name="Content Placeholder 2">
            <a:extLst>
              <a:ext uri="{FF2B5EF4-FFF2-40B4-BE49-F238E27FC236}">
                <a16:creationId xmlns:a16="http://schemas.microsoft.com/office/drawing/2014/main" id="{12D3BB8B-86B7-4BA8-91E1-407F4EEF9D94}"/>
              </a:ext>
            </a:extLst>
          </p:cNvPr>
          <p:cNvSpPr>
            <a:spLocks noGrp="1"/>
          </p:cNvSpPr>
          <p:nvPr>
            <p:ph idx="1"/>
          </p:nvPr>
        </p:nvSpPr>
        <p:spPr>
          <a:xfrm>
            <a:off x="457200" y="1600200"/>
            <a:ext cx="8229600" cy="4983162"/>
          </a:xfrm>
          <a:solidFill>
            <a:schemeClr val="bg1"/>
          </a:solidFill>
          <a:ln w="12700">
            <a:solidFill>
              <a:srgbClr val="7030A0"/>
            </a:solidFill>
          </a:ln>
        </p:spPr>
        <p:txBody>
          <a:bodyPr>
            <a:normAutofit fontScale="92500" lnSpcReduction="20000"/>
          </a:bodyPr>
          <a:lstStyle/>
          <a:p>
            <a:pPr marL="0" indent="0">
              <a:buNone/>
            </a:pPr>
            <a:r>
              <a:rPr lang="en-GB" sz="1800" u="sng" dirty="0">
                <a:latin typeface="Comic Sans MS" panose="030F0702030302020204" pitchFamily="66" charset="0"/>
              </a:rPr>
              <a:t>Extract 1</a:t>
            </a:r>
          </a:p>
          <a:p>
            <a:pPr marL="0" indent="0">
              <a:buNone/>
            </a:pPr>
            <a:r>
              <a:rPr lang="en-GB" sz="1600" dirty="0">
                <a:latin typeface="Comic Sans MS" panose="030F0702030302020204" pitchFamily="66" charset="0"/>
              </a:rPr>
              <a:t>“ Where is your broomstick?” enquired the wizened woman dressed in black.</a:t>
            </a:r>
          </a:p>
          <a:p>
            <a:pPr marL="0" indent="0">
              <a:buNone/>
            </a:pPr>
            <a:r>
              <a:rPr lang="en-GB" sz="1600" dirty="0">
                <a:latin typeface="Comic Sans MS" panose="030F0702030302020204" pitchFamily="66" charset="0"/>
              </a:rPr>
              <a:t>“</a:t>
            </a:r>
            <a:r>
              <a:rPr lang="en-GB" sz="1600" dirty="0">
                <a:highlight>
                  <a:srgbClr val="00FF00"/>
                </a:highlight>
                <a:latin typeface="Comic Sans MS" panose="030F0702030302020204" pitchFamily="66" charset="0"/>
              </a:rPr>
              <a:t>My what?” </a:t>
            </a:r>
            <a:r>
              <a:rPr lang="en-GB" sz="1600" dirty="0">
                <a:latin typeface="Comic Sans MS" panose="030F0702030302020204" pitchFamily="66" charset="0"/>
              </a:rPr>
              <a:t>Chloe couldn’t believe her ears.</a:t>
            </a:r>
          </a:p>
          <a:p>
            <a:pPr marL="0" indent="0">
              <a:buNone/>
            </a:pPr>
            <a:r>
              <a:rPr lang="en-GB" sz="1600" dirty="0">
                <a:latin typeface="Comic Sans MS" panose="030F0702030302020204" pitchFamily="66" charset="0"/>
              </a:rPr>
              <a:t>“Your transport? You know  - brown stick with twigs and a cat at one end!” the witch explained patiently. “ What you arrived on!”</a:t>
            </a:r>
          </a:p>
          <a:p>
            <a:pPr marL="0" indent="0">
              <a:buNone/>
            </a:pPr>
            <a:r>
              <a:rPr lang="en-GB" sz="1600" dirty="0">
                <a:latin typeface="Comic Sans MS" panose="030F0702030302020204" pitchFamily="66" charset="0"/>
              </a:rPr>
              <a:t>Chloe’s confusion increased, “ What I arrived on? I came down that hole, I think. There was no stick or cat involved.”</a:t>
            </a:r>
          </a:p>
          <a:p>
            <a:pPr marL="0" indent="0">
              <a:buNone/>
            </a:pPr>
            <a:r>
              <a:rPr lang="en-GB" sz="1600" dirty="0">
                <a:latin typeface="Comic Sans MS" panose="030F0702030302020204" pitchFamily="66" charset="0"/>
              </a:rPr>
              <a:t>“Most irregular. Oh well, never mind. Join that queue over there for processing.” The witch shoved Chloe in the direction of a long line of girls. Chloe joined the line and tried to absorb the events of the last few minutes – where was she and where was her mother?</a:t>
            </a:r>
          </a:p>
          <a:p>
            <a:pPr marL="0" indent="0">
              <a:buNone/>
            </a:pPr>
            <a:r>
              <a:rPr lang="en-GB" sz="1600" dirty="0">
                <a:latin typeface="Comic Sans MS" panose="030F0702030302020204" pitchFamily="66" charset="0"/>
              </a:rPr>
              <a:t>“ Hey! You - stop daydreaming! Here is your standard issue wand and cauldron – look after them. Move along!” Chloe took the items thrust at her – </a:t>
            </a:r>
            <a:r>
              <a:rPr lang="en-GB" sz="1600" dirty="0">
                <a:highlight>
                  <a:srgbClr val="C0C0C0"/>
                </a:highlight>
                <a:latin typeface="Comic Sans MS" panose="030F0702030302020204" pitchFamily="66" charset="0"/>
              </a:rPr>
              <a:t>what were these and why did she need them?</a:t>
            </a:r>
          </a:p>
          <a:p>
            <a:pPr marL="0" indent="0">
              <a:buNone/>
            </a:pPr>
            <a:r>
              <a:rPr lang="en-GB" sz="1600" dirty="0">
                <a:latin typeface="Comic Sans MS" panose="030F0702030302020204" pitchFamily="66" charset="0"/>
              </a:rPr>
              <a:t>“ Spellbinding or Bewitching?”</a:t>
            </a:r>
          </a:p>
          <a:p>
            <a:pPr marL="0" indent="0">
              <a:buNone/>
            </a:pPr>
            <a:r>
              <a:rPr lang="en-GB" sz="1600" dirty="0">
                <a:latin typeface="Comic Sans MS" panose="030F0702030302020204" pitchFamily="66" charset="0"/>
              </a:rPr>
              <a:t>“Sorry I don’t know what you mean?” Chloe responded to the girl in front of her.</a:t>
            </a:r>
          </a:p>
          <a:p>
            <a:pPr marL="0" indent="0">
              <a:buNone/>
            </a:pPr>
            <a:r>
              <a:rPr lang="en-GB" sz="1600" dirty="0">
                <a:latin typeface="Comic Sans MS" panose="030F0702030302020204" pitchFamily="66" charset="0"/>
              </a:rPr>
              <a:t>“What is your specialism – Spellbinding or Bewitching? I’m Bewitching!”</a:t>
            </a:r>
          </a:p>
          <a:p>
            <a:pPr marL="0" indent="0">
              <a:buNone/>
            </a:pPr>
            <a:r>
              <a:rPr lang="en-GB" sz="1600" dirty="0">
                <a:latin typeface="Comic Sans MS" panose="030F0702030302020204" pitchFamily="66" charset="0"/>
              </a:rPr>
              <a:t>“ I dunno – either,” mumbled Chloe.</a:t>
            </a:r>
          </a:p>
          <a:p>
            <a:pPr marL="0" indent="0">
              <a:buNone/>
            </a:pPr>
            <a:r>
              <a:rPr lang="en-GB" sz="1600" dirty="0">
                <a:latin typeface="Comic Sans MS" panose="030F0702030302020204" pitchFamily="66" charset="0"/>
              </a:rPr>
              <a:t>“You’re a right one – no broomstick, no specialism – it’s like you don’t belong here.”</a:t>
            </a:r>
          </a:p>
          <a:p>
            <a:pPr marL="0" indent="0">
              <a:buNone/>
            </a:pPr>
            <a:r>
              <a:rPr lang="en-GB" sz="1600" dirty="0">
                <a:latin typeface="Comic Sans MS" panose="030F0702030302020204" pitchFamily="66" charset="0"/>
              </a:rPr>
              <a:t>“ I don’t think I do. You see I fell down a hole as I was walking along the pavement that I didn’t see and then here I am. Where am I exactly?” Chloe hoped the girl would have some answers.</a:t>
            </a:r>
          </a:p>
          <a:p>
            <a:pPr marL="0" indent="0">
              <a:buNone/>
            </a:pPr>
            <a:endParaRPr lang="en-GB" sz="1800" dirty="0">
              <a:latin typeface="Comic Sans MS" panose="030F0702030302020204" pitchFamily="66" charset="0"/>
            </a:endParaRPr>
          </a:p>
        </p:txBody>
      </p:sp>
      <p:sp>
        <p:nvSpPr>
          <p:cNvPr id="4" name="Speech Bubble: Rectangle 3">
            <a:extLst>
              <a:ext uri="{FF2B5EF4-FFF2-40B4-BE49-F238E27FC236}">
                <a16:creationId xmlns:a16="http://schemas.microsoft.com/office/drawing/2014/main" id="{F95DD72F-FC4E-E75A-A7A8-04CFF83882E3}"/>
              </a:ext>
            </a:extLst>
          </p:cNvPr>
          <p:cNvSpPr/>
          <p:nvPr/>
        </p:nvSpPr>
        <p:spPr>
          <a:xfrm>
            <a:off x="4719464" y="332656"/>
            <a:ext cx="3960440" cy="1512168"/>
          </a:xfrm>
          <a:prstGeom prst="wedgeRectCallout">
            <a:avLst>
              <a:gd name="adj1" fmla="val -132594"/>
              <a:gd name="adj2" fmla="val 67327"/>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Comic Sans MS" panose="030F0702030302020204" pitchFamily="66" charset="0"/>
              </a:rPr>
              <a:t>In the first extract Chloe is unfamiliar with words associated with witches Eg broomstick.</a:t>
            </a:r>
          </a:p>
        </p:txBody>
      </p:sp>
      <p:sp>
        <p:nvSpPr>
          <p:cNvPr id="5" name="Speech Bubble: Rectangle 4">
            <a:extLst>
              <a:ext uri="{FF2B5EF4-FFF2-40B4-BE49-F238E27FC236}">
                <a16:creationId xmlns:a16="http://schemas.microsoft.com/office/drawing/2014/main" id="{BE237D2E-B9FC-6F39-FDE9-62AA6632DB23}"/>
              </a:ext>
            </a:extLst>
          </p:cNvPr>
          <p:cNvSpPr/>
          <p:nvPr/>
        </p:nvSpPr>
        <p:spPr>
          <a:xfrm>
            <a:off x="4719464" y="4725144"/>
            <a:ext cx="3960440" cy="1512168"/>
          </a:xfrm>
          <a:prstGeom prst="wedgeRectCallout">
            <a:avLst>
              <a:gd name="adj1" fmla="val -25865"/>
              <a:gd name="adj2" fmla="val -95256"/>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Comic Sans MS" panose="030F0702030302020204" pitchFamily="66" charset="0"/>
              </a:rPr>
              <a:t>Chloe is uncomfortable in her surroundings.</a:t>
            </a:r>
          </a:p>
        </p:txBody>
      </p:sp>
    </p:spTree>
    <p:extLst>
      <p:ext uri="{BB962C8B-B14F-4D97-AF65-F5344CB8AC3E}">
        <p14:creationId xmlns:p14="http://schemas.microsoft.com/office/powerpoint/2010/main" val="3662471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DD67D-4824-4A30-9E70-4312DFB000F1}"/>
              </a:ext>
            </a:extLst>
          </p:cNvPr>
          <p:cNvSpPr>
            <a:spLocks noGrp="1"/>
          </p:cNvSpPr>
          <p:nvPr>
            <p:ph type="title"/>
          </p:nvPr>
        </p:nvSpPr>
        <p:spPr>
          <a:solidFill>
            <a:schemeClr val="bg1"/>
          </a:solidFill>
          <a:ln w="12700">
            <a:solidFill>
              <a:srgbClr val="7030A0"/>
            </a:solidFill>
          </a:ln>
        </p:spPr>
        <p:txBody>
          <a:bodyPr>
            <a:normAutofit/>
          </a:bodyPr>
          <a:lstStyle/>
          <a:p>
            <a:r>
              <a:rPr lang="en-GB" sz="2800" dirty="0">
                <a:latin typeface="Comic Sans MS" panose="030F0702030302020204" pitchFamily="66" charset="0"/>
              </a:rPr>
              <a:t>Dialogue to develop character – vocabulary change</a:t>
            </a:r>
          </a:p>
        </p:txBody>
      </p:sp>
      <p:sp>
        <p:nvSpPr>
          <p:cNvPr id="3" name="Content Placeholder 2">
            <a:extLst>
              <a:ext uri="{FF2B5EF4-FFF2-40B4-BE49-F238E27FC236}">
                <a16:creationId xmlns:a16="http://schemas.microsoft.com/office/drawing/2014/main" id="{12D3BB8B-86B7-4BA8-91E1-407F4EEF9D94}"/>
              </a:ext>
            </a:extLst>
          </p:cNvPr>
          <p:cNvSpPr>
            <a:spLocks noGrp="1"/>
          </p:cNvSpPr>
          <p:nvPr>
            <p:ph idx="1"/>
          </p:nvPr>
        </p:nvSpPr>
        <p:spPr>
          <a:xfrm>
            <a:off x="457200" y="1600200"/>
            <a:ext cx="8229600" cy="4983162"/>
          </a:xfrm>
          <a:solidFill>
            <a:schemeClr val="bg1"/>
          </a:solidFill>
          <a:ln w="12700">
            <a:solidFill>
              <a:srgbClr val="7030A0"/>
            </a:solidFill>
          </a:ln>
        </p:spPr>
        <p:txBody>
          <a:bodyPr>
            <a:normAutofit lnSpcReduction="10000"/>
          </a:bodyPr>
          <a:lstStyle/>
          <a:p>
            <a:pPr marL="0" indent="0">
              <a:buNone/>
            </a:pPr>
            <a:r>
              <a:rPr lang="en-GB" sz="1800" u="sng" dirty="0">
                <a:latin typeface="Comic Sans MS" panose="030F0702030302020204" pitchFamily="66" charset="0"/>
              </a:rPr>
              <a:t>Extract 2 several weeks later</a:t>
            </a:r>
          </a:p>
          <a:p>
            <a:pPr marL="0" indent="0">
              <a:buNone/>
            </a:pPr>
            <a:r>
              <a:rPr lang="en-GB" sz="1600" dirty="0">
                <a:latin typeface="Comic Sans MS" panose="030F0702030302020204" pitchFamily="66" charset="0"/>
              </a:rPr>
              <a:t>Chloe polished her broomstick until it shone, she was going to have the best broomstick in her class. </a:t>
            </a:r>
          </a:p>
          <a:p>
            <a:pPr marL="0" indent="0">
              <a:buNone/>
            </a:pPr>
            <a:r>
              <a:rPr lang="en-GB" sz="1600" dirty="0">
                <a:latin typeface="Comic Sans MS" panose="030F0702030302020204" pitchFamily="66" charset="0"/>
              </a:rPr>
              <a:t>“You finished?” Lily asked. “It’s Bewitching Time soon – we don’t want to be late!”</a:t>
            </a:r>
          </a:p>
          <a:p>
            <a:pPr marL="0" indent="0">
              <a:buNone/>
            </a:pPr>
            <a:r>
              <a:rPr lang="en-GB" sz="1600" dirty="0">
                <a:latin typeface="Comic Sans MS" panose="030F0702030302020204" pitchFamily="66" charset="0"/>
              </a:rPr>
              <a:t>“ Gosh no! Is that the time already? Just need to grab my </a:t>
            </a:r>
            <a:r>
              <a:rPr lang="en-GB" sz="1600" dirty="0">
                <a:highlight>
                  <a:srgbClr val="FFFF00"/>
                </a:highlight>
                <a:latin typeface="Comic Sans MS" panose="030F0702030302020204" pitchFamily="66" charset="0"/>
              </a:rPr>
              <a:t>Bewitching scrolls and a new quill and Ill be ready – you go ahead – Ill catch you up.”</a:t>
            </a:r>
          </a:p>
          <a:p>
            <a:pPr marL="0" indent="0">
              <a:buNone/>
            </a:pPr>
            <a:r>
              <a:rPr lang="en-GB" sz="1600" dirty="0">
                <a:latin typeface="Comic Sans MS" panose="030F0702030302020204" pitchFamily="66" charset="0"/>
              </a:rPr>
              <a:t>She placed her broomstick in the rack carefully, rummaged amongst a pile of parchment, scrolls and ink before dashing out of the room.</a:t>
            </a:r>
          </a:p>
          <a:p>
            <a:pPr marL="0" indent="0">
              <a:buNone/>
            </a:pPr>
            <a:r>
              <a:rPr lang="en-GB" sz="1600" dirty="0">
                <a:latin typeface="Comic Sans MS" panose="030F0702030302020204" pitchFamily="66" charset="0"/>
              </a:rPr>
              <a:t>“Hurry along Witch Chloe!” Chief Witch Pendle called as Chloe flew into the Bewitching Ground. “Today we will bewitch a moving object – a difficult bewitchment which requires concentration and total self-belief.”</a:t>
            </a:r>
          </a:p>
          <a:p>
            <a:pPr marL="0" indent="0">
              <a:buNone/>
            </a:pPr>
            <a:r>
              <a:rPr lang="en-GB" sz="1600" dirty="0">
                <a:latin typeface="Comic Sans MS" panose="030F0702030302020204" pitchFamily="66" charset="0"/>
              </a:rPr>
              <a:t>Chloe smiled to herself, she had great powers of concentration and self-belief; she was the best witch in her year in Bewitching; she had passed all levels in her first week. “ You’ve got this!” she muttered to herself.</a:t>
            </a:r>
          </a:p>
          <a:p>
            <a:pPr marL="0" indent="0">
              <a:buNone/>
            </a:pPr>
            <a:r>
              <a:rPr lang="en-GB" sz="1600" dirty="0">
                <a:latin typeface="Comic Sans MS" panose="030F0702030302020204" pitchFamily="66" charset="0"/>
              </a:rPr>
              <a:t>“Witch Chloe – you first!”</a:t>
            </a:r>
          </a:p>
          <a:p>
            <a:pPr marL="0" indent="0">
              <a:buNone/>
            </a:pPr>
            <a:r>
              <a:rPr lang="en-GB" sz="1800" dirty="0">
                <a:highlight>
                  <a:srgbClr val="FF00FF"/>
                </a:highlight>
                <a:latin typeface="Comic Sans MS" panose="030F0702030302020204" pitchFamily="66" charset="0"/>
              </a:rPr>
              <a:t>She stepped forward, wand at the ready</a:t>
            </a:r>
            <a:r>
              <a:rPr lang="en-GB" sz="1800" dirty="0">
                <a:latin typeface="Comic Sans MS" panose="030F0702030302020204" pitchFamily="66" charset="0"/>
              </a:rPr>
              <a:t> as a huge wriggling whaleworm appeared. “ Bewitch and between, between and bewitch!” Chloe yelled at the whaleworm whilst waving her wand making zig zags in the air. The whaleworm immediately froze like a statue. </a:t>
            </a:r>
          </a:p>
        </p:txBody>
      </p:sp>
      <p:sp>
        <p:nvSpPr>
          <p:cNvPr id="4" name="Speech Bubble: Rectangle 3">
            <a:extLst>
              <a:ext uri="{FF2B5EF4-FFF2-40B4-BE49-F238E27FC236}">
                <a16:creationId xmlns:a16="http://schemas.microsoft.com/office/drawing/2014/main" id="{18B0B42E-02A2-469B-9538-6F142B232432}"/>
              </a:ext>
            </a:extLst>
          </p:cNvPr>
          <p:cNvSpPr/>
          <p:nvPr/>
        </p:nvSpPr>
        <p:spPr>
          <a:xfrm>
            <a:off x="4726360" y="661554"/>
            <a:ext cx="3960440" cy="1512168"/>
          </a:xfrm>
          <a:prstGeom prst="wedgeRectCallout">
            <a:avLst>
              <a:gd name="adj1" fmla="val 12035"/>
              <a:gd name="adj2" fmla="val 82159"/>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Comic Sans MS" panose="030F0702030302020204" pitchFamily="66" charset="0"/>
              </a:rPr>
              <a:t>In the second extract Chloe uses vocabulary associated with witches with familiarity.</a:t>
            </a:r>
          </a:p>
        </p:txBody>
      </p:sp>
      <p:sp>
        <p:nvSpPr>
          <p:cNvPr id="5" name="Speech Bubble: Rectangle 4">
            <a:extLst>
              <a:ext uri="{FF2B5EF4-FFF2-40B4-BE49-F238E27FC236}">
                <a16:creationId xmlns:a16="http://schemas.microsoft.com/office/drawing/2014/main" id="{EBACC21A-8F96-2040-471D-C3989CCE28FD}"/>
              </a:ext>
            </a:extLst>
          </p:cNvPr>
          <p:cNvSpPr/>
          <p:nvPr/>
        </p:nvSpPr>
        <p:spPr>
          <a:xfrm>
            <a:off x="797429" y="2101529"/>
            <a:ext cx="3960440" cy="1512168"/>
          </a:xfrm>
          <a:prstGeom prst="wedgeRectCallout">
            <a:avLst>
              <a:gd name="adj1" fmla="val 35994"/>
              <a:gd name="adj2" fmla="val 164877"/>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Comic Sans MS" panose="030F0702030302020204" pitchFamily="66" charset="0"/>
              </a:rPr>
              <a:t>Chloe is comfortable in her surroundings.</a:t>
            </a:r>
          </a:p>
        </p:txBody>
      </p:sp>
    </p:spTree>
    <p:extLst>
      <p:ext uri="{BB962C8B-B14F-4D97-AF65-F5344CB8AC3E}">
        <p14:creationId xmlns:p14="http://schemas.microsoft.com/office/powerpoint/2010/main" val="1944702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0-#ppt_w/2"/>
                                          </p:val>
                                        </p:tav>
                                        <p:tav tm="100000">
                                          <p:val>
                                            <p:strVal val="#ppt_x"/>
                                          </p:val>
                                        </p:tav>
                                      </p:tavLst>
                                    </p:anim>
                                    <p:anim calcmode="lin" valueType="num">
                                      <p:cBhvr additive="base">
                                        <p:cTn id="14"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9C5B4-3857-56D9-2255-6BA24377E74F}"/>
              </a:ext>
            </a:extLst>
          </p:cNvPr>
          <p:cNvSpPr>
            <a:spLocks noGrp="1"/>
          </p:cNvSpPr>
          <p:nvPr>
            <p:ph type="title"/>
          </p:nvPr>
        </p:nvSpPr>
        <p:spPr>
          <a:solidFill>
            <a:schemeClr val="bg1"/>
          </a:solidFill>
          <a:ln w="12700">
            <a:solidFill>
              <a:srgbClr val="7030A0"/>
            </a:solidFill>
          </a:ln>
        </p:spPr>
        <p:txBody>
          <a:bodyPr/>
          <a:lstStyle/>
          <a:p>
            <a:r>
              <a:rPr lang="en-GB" dirty="0">
                <a:latin typeface="Comic Sans MS" panose="030F0702030302020204" pitchFamily="66" charset="0"/>
              </a:rPr>
              <a:t>Drama 8</a:t>
            </a:r>
          </a:p>
        </p:txBody>
      </p:sp>
      <p:sp>
        <p:nvSpPr>
          <p:cNvPr id="3" name="Content Placeholder 2">
            <a:extLst>
              <a:ext uri="{FF2B5EF4-FFF2-40B4-BE49-F238E27FC236}">
                <a16:creationId xmlns:a16="http://schemas.microsoft.com/office/drawing/2014/main" id="{260244D9-B106-DCF1-7F28-2514AB2E03F9}"/>
              </a:ext>
            </a:extLst>
          </p:cNvPr>
          <p:cNvSpPr>
            <a:spLocks noGrp="1"/>
          </p:cNvSpPr>
          <p:nvPr>
            <p:ph idx="1"/>
          </p:nvPr>
        </p:nvSpPr>
        <p:spPr>
          <a:solidFill>
            <a:schemeClr val="bg1"/>
          </a:solidFill>
          <a:ln w="12700">
            <a:solidFill>
              <a:srgbClr val="7030A0"/>
            </a:solidFill>
          </a:ln>
        </p:spPr>
        <p:txBody>
          <a:bodyPr>
            <a:normAutofit/>
          </a:bodyPr>
          <a:lstStyle/>
          <a:p>
            <a:pPr marL="0" indent="0">
              <a:buNone/>
            </a:pPr>
            <a:r>
              <a:rPr lang="en-GB" sz="1800" dirty="0">
                <a:latin typeface="Comic Sans MS" panose="030F0702030302020204" pitchFamily="66" charset="0"/>
              </a:rPr>
              <a:t>Improvise 2 scenes with the same characters, one at the start of a story and one at the end. Show how a character uses words differently in each scene.</a:t>
            </a:r>
          </a:p>
          <a:p>
            <a:pPr marL="0" indent="0">
              <a:buNone/>
            </a:pPr>
            <a:endParaRPr lang="en-GB" sz="1800" dirty="0">
              <a:latin typeface="Comic Sans MS" panose="030F0702030302020204" pitchFamily="66" charset="0"/>
            </a:endParaRPr>
          </a:p>
          <a:p>
            <a:pPr marL="0" indent="0">
              <a:buNone/>
            </a:pPr>
            <a:r>
              <a:rPr lang="en-GB" sz="1800" dirty="0">
                <a:latin typeface="Comic Sans MS" panose="030F0702030302020204" pitchFamily="66" charset="0"/>
              </a:rPr>
              <a:t>Child A and Child B have been transported by aliens to a planet which is very different from Earth. When they arrive they encounter lots of unusual things with unusual names.</a:t>
            </a:r>
          </a:p>
          <a:p>
            <a:pPr marL="0" indent="0">
              <a:buNone/>
            </a:pPr>
            <a:r>
              <a:rPr lang="en-GB" sz="1800" dirty="0">
                <a:latin typeface="Comic Sans MS" panose="030F0702030302020204" pitchFamily="66" charset="0"/>
              </a:rPr>
              <a:t>After living on the planet for several years, they return to Earth and talk about their experience using the unusual names for things.</a:t>
            </a:r>
          </a:p>
        </p:txBody>
      </p:sp>
    </p:spTree>
    <p:extLst>
      <p:ext uri="{BB962C8B-B14F-4D97-AF65-F5344CB8AC3E}">
        <p14:creationId xmlns:p14="http://schemas.microsoft.com/office/powerpoint/2010/main" val="34153335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9C5B4-3857-56D9-2255-6BA24377E74F}"/>
              </a:ext>
            </a:extLst>
          </p:cNvPr>
          <p:cNvSpPr>
            <a:spLocks noGrp="1"/>
          </p:cNvSpPr>
          <p:nvPr>
            <p:ph type="title"/>
          </p:nvPr>
        </p:nvSpPr>
        <p:spPr>
          <a:solidFill>
            <a:schemeClr val="bg1"/>
          </a:solidFill>
          <a:ln w="12700">
            <a:solidFill>
              <a:srgbClr val="7030A0"/>
            </a:solidFill>
          </a:ln>
        </p:spPr>
        <p:txBody>
          <a:bodyPr/>
          <a:lstStyle/>
          <a:p>
            <a:r>
              <a:rPr lang="en-GB" dirty="0">
                <a:latin typeface="Comic Sans MS" panose="030F0702030302020204" pitchFamily="66" charset="0"/>
              </a:rPr>
              <a:t>Drama 9</a:t>
            </a:r>
          </a:p>
        </p:txBody>
      </p:sp>
      <p:sp>
        <p:nvSpPr>
          <p:cNvPr id="3" name="Content Placeholder 2">
            <a:extLst>
              <a:ext uri="{FF2B5EF4-FFF2-40B4-BE49-F238E27FC236}">
                <a16:creationId xmlns:a16="http://schemas.microsoft.com/office/drawing/2014/main" id="{260244D9-B106-DCF1-7F28-2514AB2E03F9}"/>
              </a:ext>
            </a:extLst>
          </p:cNvPr>
          <p:cNvSpPr>
            <a:spLocks noGrp="1"/>
          </p:cNvSpPr>
          <p:nvPr>
            <p:ph idx="1"/>
          </p:nvPr>
        </p:nvSpPr>
        <p:spPr>
          <a:solidFill>
            <a:schemeClr val="bg1"/>
          </a:solidFill>
          <a:ln w="12700">
            <a:solidFill>
              <a:srgbClr val="7030A0"/>
            </a:solidFill>
          </a:ln>
        </p:spPr>
        <p:txBody>
          <a:bodyPr>
            <a:normAutofit/>
          </a:bodyPr>
          <a:lstStyle/>
          <a:p>
            <a:pPr marL="0" indent="0">
              <a:buNone/>
            </a:pPr>
            <a:r>
              <a:rPr lang="en-GB" sz="1800" dirty="0">
                <a:latin typeface="Comic Sans MS" panose="030F0702030302020204" pitchFamily="66" charset="0"/>
              </a:rPr>
              <a:t>Improvise 2 scenes with the same characters, one at the start of a story and one at the end. Show how a character uses words differently in each scene.</a:t>
            </a:r>
          </a:p>
          <a:p>
            <a:pPr marL="0" indent="0">
              <a:buNone/>
            </a:pPr>
            <a:endParaRPr lang="en-GB" sz="1800" dirty="0">
              <a:latin typeface="Comic Sans MS" panose="030F0702030302020204" pitchFamily="66" charset="0"/>
            </a:endParaRPr>
          </a:p>
          <a:p>
            <a:pPr marL="0" indent="0">
              <a:buNone/>
            </a:pPr>
            <a:r>
              <a:rPr lang="en-GB" sz="1800" dirty="0">
                <a:latin typeface="Comic Sans MS" panose="030F0702030302020204" pitchFamily="66" charset="0"/>
              </a:rPr>
              <a:t>A group of children have travelled back in time. They find that people use different words for everyday objects.</a:t>
            </a:r>
          </a:p>
          <a:p>
            <a:pPr marL="0" indent="0">
              <a:buNone/>
            </a:pPr>
            <a:endParaRPr lang="en-GB" sz="1800" dirty="0">
              <a:latin typeface="Comic Sans MS" panose="030F0702030302020204" pitchFamily="66" charset="0"/>
            </a:endParaRPr>
          </a:p>
          <a:p>
            <a:pPr marL="0" indent="0">
              <a:buNone/>
            </a:pPr>
            <a:r>
              <a:rPr lang="en-GB" sz="1800" dirty="0">
                <a:latin typeface="Comic Sans MS" panose="030F0702030302020204" pitchFamily="66" charset="0"/>
              </a:rPr>
              <a:t>When they arrive back in modern times they use the old=fashioned words.</a:t>
            </a:r>
          </a:p>
        </p:txBody>
      </p:sp>
    </p:spTree>
    <p:extLst>
      <p:ext uri="{BB962C8B-B14F-4D97-AF65-F5344CB8AC3E}">
        <p14:creationId xmlns:p14="http://schemas.microsoft.com/office/powerpoint/2010/main" val="24384459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9C5B4-3857-56D9-2255-6BA24377E74F}"/>
              </a:ext>
            </a:extLst>
          </p:cNvPr>
          <p:cNvSpPr>
            <a:spLocks noGrp="1"/>
          </p:cNvSpPr>
          <p:nvPr>
            <p:ph type="title"/>
          </p:nvPr>
        </p:nvSpPr>
        <p:spPr>
          <a:solidFill>
            <a:schemeClr val="bg1"/>
          </a:solidFill>
          <a:ln w="12700">
            <a:solidFill>
              <a:srgbClr val="7030A0"/>
            </a:solidFill>
          </a:ln>
        </p:spPr>
        <p:txBody>
          <a:bodyPr/>
          <a:lstStyle/>
          <a:p>
            <a:r>
              <a:rPr lang="en-GB" dirty="0">
                <a:latin typeface="Comic Sans MS" panose="030F0702030302020204" pitchFamily="66" charset="0"/>
              </a:rPr>
              <a:t>Drama 10</a:t>
            </a:r>
          </a:p>
        </p:txBody>
      </p:sp>
      <p:sp>
        <p:nvSpPr>
          <p:cNvPr id="3" name="Content Placeholder 2">
            <a:extLst>
              <a:ext uri="{FF2B5EF4-FFF2-40B4-BE49-F238E27FC236}">
                <a16:creationId xmlns:a16="http://schemas.microsoft.com/office/drawing/2014/main" id="{260244D9-B106-DCF1-7F28-2514AB2E03F9}"/>
              </a:ext>
            </a:extLst>
          </p:cNvPr>
          <p:cNvSpPr>
            <a:spLocks noGrp="1"/>
          </p:cNvSpPr>
          <p:nvPr>
            <p:ph idx="1"/>
          </p:nvPr>
        </p:nvSpPr>
        <p:spPr>
          <a:solidFill>
            <a:schemeClr val="bg1"/>
          </a:solidFill>
          <a:ln w="12700">
            <a:solidFill>
              <a:srgbClr val="7030A0"/>
            </a:solidFill>
          </a:ln>
        </p:spPr>
        <p:txBody>
          <a:bodyPr>
            <a:normAutofit/>
          </a:bodyPr>
          <a:lstStyle/>
          <a:p>
            <a:pPr marL="0" indent="0">
              <a:buNone/>
            </a:pPr>
            <a:r>
              <a:rPr lang="en-GB" sz="1800" dirty="0">
                <a:latin typeface="Comic Sans MS" panose="030F0702030302020204" pitchFamily="66" charset="0"/>
              </a:rPr>
              <a:t>Improvise 2 scenes with the same characters, one at the start of a story and one at the end. Show how a character uses words differently in each scene.</a:t>
            </a:r>
          </a:p>
          <a:p>
            <a:pPr marL="0" indent="0">
              <a:buNone/>
            </a:pPr>
            <a:endParaRPr lang="en-GB" sz="1800" dirty="0">
              <a:latin typeface="Comic Sans MS" panose="030F0702030302020204" pitchFamily="66" charset="0"/>
            </a:endParaRPr>
          </a:p>
          <a:p>
            <a:pPr marL="0" indent="0">
              <a:buNone/>
            </a:pPr>
            <a:r>
              <a:rPr lang="en-GB" sz="1800" dirty="0">
                <a:latin typeface="Comic Sans MS" panose="030F0702030302020204" pitchFamily="66" charset="0"/>
              </a:rPr>
              <a:t>A group of children are discussing the latest role-play computer video game which is set in a fantasy world. Only some of the children know the language used by the sims in the game.</a:t>
            </a:r>
          </a:p>
          <a:p>
            <a:pPr marL="0" indent="0">
              <a:buNone/>
            </a:pPr>
            <a:endParaRPr lang="en-GB" sz="1800" dirty="0">
              <a:latin typeface="Comic Sans MS" panose="030F0702030302020204" pitchFamily="66" charset="0"/>
            </a:endParaRPr>
          </a:p>
          <a:p>
            <a:pPr marL="0" indent="0">
              <a:buNone/>
            </a:pPr>
            <a:r>
              <a:rPr lang="en-GB" sz="1800" dirty="0">
                <a:latin typeface="Comic Sans MS" panose="030F0702030302020204" pitchFamily="66" charset="0"/>
              </a:rPr>
              <a:t>Several weeks later the same group discuss the latest upgrade to the game but this time all are familiar with the game.</a:t>
            </a:r>
          </a:p>
        </p:txBody>
      </p:sp>
    </p:spTree>
    <p:extLst>
      <p:ext uri="{BB962C8B-B14F-4D97-AF65-F5344CB8AC3E}">
        <p14:creationId xmlns:p14="http://schemas.microsoft.com/office/powerpoint/2010/main" val="15016793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9D6BCCA-CAD9-466D-95D7-C1B14906833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13384" y="1196752"/>
            <a:ext cx="5517232" cy="4808201"/>
          </a:xfrm>
          <a:prstGeom prst="rect">
            <a:avLst/>
          </a:prstGeom>
        </p:spPr>
      </p:pic>
    </p:spTree>
    <p:extLst>
      <p:ext uri="{BB962C8B-B14F-4D97-AF65-F5344CB8AC3E}">
        <p14:creationId xmlns:p14="http://schemas.microsoft.com/office/powerpoint/2010/main" val="29121083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C5971-0373-4F17-8438-1ED4CCA027C6}"/>
              </a:ext>
            </a:extLst>
          </p:cNvPr>
          <p:cNvSpPr>
            <a:spLocks noGrp="1"/>
          </p:cNvSpPr>
          <p:nvPr>
            <p:ph type="title"/>
          </p:nvPr>
        </p:nvSpPr>
        <p:spPr>
          <a:solidFill>
            <a:schemeClr val="bg1"/>
          </a:solidFill>
          <a:ln w="38100">
            <a:solidFill>
              <a:srgbClr val="7030A0"/>
            </a:solidFill>
          </a:ln>
        </p:spPr>
        <p:txBody>
          <a:bodyPr/>
          <a:lstStyle/>
          <a:p>
            <a:r>
              <a:rPr lang="en-GB" u="sng" dirty="0"/>
              <a:t>Contents</a:t>
            </a:r>
          </a:p>
        </p:txBody>
      </p:sp>
      <p:sp>
        <p:nvSpPr>
          <p:cNvPr id="3" name="Content Placeholder 2">
            <a:extLst>
              <a:ext uri="{FF2B5EF4-FFF2-40B4-BE49-F238E27FC236}">
                <a16:creationId xmlns:a16="http://schemas.microsoft.com/office/drawing/2014/main" id="{E692376B-285F-4838-82EF-08EB5AEE8E5A}"/>
              </a:ext>
            </a:extLst>
          </p:cNvPr>
          <p:cNvSpPr>
            <a:spLocks noGrp="1"/>
          </p:cNvSpPr>
          <p:nvPr>
            <p:ph idx="1"/>
          </p:nvPr>
        </p:nvSpPr>
        <p:spPr>
          <a:xfrm>
            <a:off x="457200" y="1600200"/>
            <a:ext cx="8229600" cy="4565104"/>
          </a:xfrm>
          <a:solidFill>
            <a:schemeClr val="bg1"/>
          </a:solidFill>
          <a:ln w="38100">
            <a:solidFill>
              <a:srgbClr val="7030A0"/>
            </a:solidFill>
          </a:ln>
        </p:spPr>
        <p:txBody>
          <a:bodyPr>
            <a:normAutofit/>
          </a:bodyPr>
          <a:lstStyle/>
          <a:p>
            <a:pPr marL="0" indent="0">
              <a:buNone/>
            </a:pPr>
            <a:r>
              <a:rPr lang="en-GB" sz="2400" dirty="0"/>
              <a:t>Slide 3 - 4 Teacher Notes</a:t>
            </a:r>
          </a:p>
          <a:p>
            <a:pPr marL="0" indent="0">
              <a:buNone/>
            </a:pPr>
            <a:r>
              <a:rPr lang="en-GB" sz="2400" dirty="0"/>
              <a:t>Slide 5 – Purpose of dialogue</a:t>
            </a:r>
          </a:p>
          <a:p>
            <a:pPr marL="0" indent="0">
              <a:buNone/>
            </a:pPr>
            <a:r>
              <a:rPr lang="en-GB" sz="2400" dirty="0"/>
              <a:t>Slide 6 – Text to evaluate</a:t>
            </a:r>
          </a:p>
          <a:p>
            <a:pPr marL="0" indent="0">
              <a:buNone/>
            </a:pPr>
            <a:r>
              <a:rPr lang="en-GB" sz="2400" dirty="0"/>
              <a:t>Slide 7 – Dialogue to develop character</a:t>
            </a:r>
          </a:p>
          <a:p>
            <a:pPr marL="0" indent="0">
              <a:buNone/>
            </a:pPr>
            <a:r>
              <a:rPr lang="en-GB" sz="2400" dirty="0"/>
              <a:t>Slide 8 – 13  </a:t>
            </a:r>
            <a:r>
              <a:rPr lang="en-GB" sz="2400" dirty="0">
                <a:latin typeface="Arial" panose="020B0604020202020204" pitchFamily="34" charset="0"/>
                <a:cs typeface="Arial" panose="020B0604020202020204" pitchFamily="34" charset="0"/>
              </a:rPr>
              <a:t>Change speech patterns</a:t>
            </a:r>
          </a:p>
          <a:p>
            <a:pPr marL="0" indent="0">
              <a:buNone/>
            </a:pPr>
            <a:r>
              <a:rPr lang="en-GB" sz="2400" dirty="0"/>
              <a:t>Slide 14 – 19 </a:t>
            </a:r>
            <a:r>
              <a:rPr lang="en-GB" sz="2400" dirty="0">
                <a:latin typeface="Arial" panose="020B0604020202020204" pitchFamily="34" charset="0"/>
                <a:cs typeface="Arial" panose="020B0604020202020204" pitchFamily="34" charset="0"/>
              </a:rPr>
              <a:t>Reactions to similar situations</a:t>
            </a:r>
          </a:p>
          <a:p>
            <a:pPr marL="0" indent="0">
              <a:buNone/>
            </a:pPr>
            <a:r>
              <a:rPr lang="en-GB" sz="2400" dirty="0"/>
              <a:t>Slide 20 – 25</a:t>
            </a:r>
            <a:r>
              <a:rPr lang="en-GB" sz="2400" dirty="0">
                <a:latin typeface="Arial" panose="020B0604020202020204" pitchFamily="34" charset="0"/>
                <a:cs typeface="Arial" panose="020B0604020202020204" pitchFamily="34" charset="0"/>
              </a:rPr>
              <a:t> Vocabulary development</a:t>
            </a:r>
          </a:p>
          <a:p>
            <a:pPr marL="0" indent="0">
              <a:buNone/>
            </a:pPr>
            <a:endParaRPr lang="en-GB" sz="2400" dirty="0"/>
          </a:p>
          <a:p>
            <a:pPr marL="0" indent="0">
              <a:buNone/>
            </a:pPr>
            <a:endParaRPr lang="en-GB" sz="2400" dirty="0"/>
          </a:p>
        </p:txBody>
      </p:sp>
      <p:sp>
        <p:nvSpPr>
          <p:cNvPr id="4" name="Text Box 7">
            <a:extLst>
              <a:ext uri="{FF2B5EF4-FFF2-40B4-BE49-F238E27FC236}">
                <a16:creationId xmlns:a16="http://schemas.microsoft.com/office/drawing/2014/main" id="{F23FF773-4D0D-4ADB-81E0-C2ECBC1F07E4}"/>
              </a:ext>
            </a:extLst>
          </p:cNvPr>
          <p:cNvSpPr txBox="1">
            <a:spLocks noChangeArrowheads="1"/>
          </p:cNvSpPr>
          <p:nvPr/>
        </p:nvSpPr>
        <p:spPr bwMode="auto">
          <a:xfrm>
            <a:off x="7391400" y="6451884"/>
            <a:ext cx="1828800" cy="320675"/>
          </a:xfrm>
          <a:prstGeom prst="rect">
            <a:avLst/>
          </a:prstGeom>
          <a:noFill/>
          <a:ln>
            <a:noFill/>
          </a:ln>
        </p:spPr>
        <p:txBody>
          <a:bodyPr lIns="36576" tIns="36576" rIns="36576" bIns="36576"/>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GB" altLang="en-US" sz="1200" noProof="1">
                <a:solidFill>
                  <a:srgbClr val="000000"/>
                </a:solidFill>
              </a:rPr>
              <a:t>©</a:t>
            </a:r>
            <a:r>
              <a:rPr lang="en-GB" altLang="en-US" sz="1200" dirty="0">
                <a:solidFill>
                  <a:srgbClr val="000000"/>
                </a:solidFill>
              </a:rPr>
              <a:t>KS2Gems 2022</a:t>
            </a:r>
            <a:endParaRPr lang="en-US" altLang="en-US" dirty="0"/>
          </a:p>
        </p:txBody>
      </p:sp>
    </p:spTree>
    <p:extLst>
      <p:ext uri="{BB962C8B-B14F-4D97-AF65-F5344CB8AC3E}">
        <p14:creationId xmlns:p14="http://schemas.microsoft.com/office/powerpoint/2010/main" val="25585254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C5971-0373-4F17-8438-1ED4CCA027C6}"/>
              </a:ext>
            </a:extLst>
          </p:cNvPr>
          <p:cNvSpPr>
            <a:spLocks noGrp="1"/>
          </p:cNvSpPr>
          <p:nvPr>
            <p:ph type="title"/>
          </p:nvPr>
        </p:nvSpPr>
        <p:spPr>
          <a:solidFill>
            <a:schemeClr val="bg1"/>
          </a:solidFill>
          <a:ln w="38100">
            <a:solidFill>
              <a:srgbClr val="7030A0"/>
            </a:solidFill>
          </a:ln>
        </p:spPr>
        <p:txBody>
          <a:bodyPr/>
          <a:lstStyle/>
          <a:p>
            <a:r>
              <a:rPr lang="en-GB" u="sng" dirty="0"/>
              <a:t>Notes</a:t>
            </a:r>
          </a:p>
        </p:txBody>
      </p:sp>
      <p:sp>
        <p:nvSpPr>
          <p:cNvPr id="3" name="Content Placeholder 2">
            <a:extLst>
              <a:ext uri="{FF2B5EF4-FFF2-40B4-BE49-F238E27FC236}">
                <a16:creationId xmlns:a16="http://schemas.microsoft.com/office/drawing/2014/main" id="{E692376B-285F-4838-82EF-08EB5AEE8E5A}"/>
              </a:ext>
            </a:extLst>
          </p:cNvPr>
          <p:cNvSpPr>
            <a:spLocks noGrp="1"/>
          </p:cNvSpPr>
          <p:nvPr>
            <p:ph idx="1"/>
          </p:nvPr>
        </p:nvSpPr>
        <p:spPr>
          <a:xfrm>
            <a:off x="457200" y="1600200"/>
            <a:ext cx="8229600" cy="4565104"/>
          </a:xfrm>
          <a:solidFill>
            <a:schemeClr val="bg1"/>
          </a:solidFill>
          <a:ln w="38100">
            <a:solidFill>
              <a:srgbClr val="7030A0"/>
            </a:solidFill>
          </a:ln>
        </p:spPr>
        <p:txBody>
          <a:bodyPr>
            <a:normAutofit/>
          </a:bodyPr>
          <a:lstStyle/>
          <a:p>
            <a:r>
              <a:rPr lang="en-GB" sz="2400" dirty="0"/>
              <a:t>Read the text on slide 5 with the class.</a:t>
            </a:r>
          </a:p>
          <a:p>
            <a:r>
              <a:rPr lang="en-GB" sz="2400" dirty="0"/>
              <a:t>Give them time to discuss with a partner or in a group the good aspects of the text and the aspects that need to improve.</a:t>
            </a:r>
          </a:p>
          <a:p>
            <a:r>
              <a:rPr lang="en-GB" sz="2400" dirty="0"/>
              <a:t>Key question – does the dialogue meet any of the 4 purposes?</a:t>
            </a:r>
          </a:p>
          <a:p>
            <a:r>
              <a:rPr lang="en-GB" sz="2400" dirty="0"/>
              <a:t>Drama is a great way to support children with the creation of dialogue. Following each block of slides are Drama Cards which contain scenes for children to improvise in small groups or pairs. Filming these mini-dramas to play back when writing will help children when writing dialogue.</a:t>
            </a:r>
          </a:p>
          <a:p>
            <a:pPr marL="0" indent="0">
              <a:buNone/>
            </a:pPr>
            <a:endParaRPr lang="en-GB" sz="2400" dirty="0"/>
          </a:p>
        </p:txBody>
      </p:sp>
      <p:sp>
        <p:nvSpPr>
          <p:cNvPr id="4" name="Text Box 7">
            <a:extLst>
              <a:ext uri="{FF2B5EF4-FFF2-40B4-BE49-F238E27FC236}">
                <a16:creationId xmlns:a16="http://schemas.microsoft.com/office/drawing/2014/main" id="{F23FF773-4D0D-4ADB-81E0-C2ECBC1F07E4}"/>
              </a:ext>
            </a:extLst>
          </p:cNvPr>
          <p:cNvSpPr txBox="1">
            <a:spLocks noChangeArrowheads="1"/>
          </p:cNvSpPr>
          <p:nvPr/>
        </p:nvSpPr>
        <p:spPr bwMode="auto">
          <a:xfrm>
            <a:off x="7391400" y="6451884"/>
            <a:ext cx="1828800" cy="320675"/>
          </a:xfrm>
          <a:prstGeom prst="rect">
            <a:avLst/>
          </a:prstGeom>
          <a:noFill/>
          <a:ln>
            <a:noFill/>
          </a:ln>
        </p:spPr>
        <p:txBody>
          <a:bodyPr lIns="36576" tIns="36576" rIns="36576" bIns="36576"/>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GB" altLang="en-US" sz="1200" noProof="1">
                <a:solidFill>
                  <a:srgbClr val="000000"/>
                </a:solidFill>
              </a:rPr>
              <a:t>©</a:t>
            </a:r>
            <a:r>
              <a:rPr lang="en-GB" altLang="en-US" sz="1200" dirty="0">
                <a:solidFill>
                  <a:srgbClr val="000000"/>
                </a:solidFill>
              </a:rPr>
              <a:t>KS2Gems 2022</a:t>
            </a:r>
            <a:endParaRPr lang="en-US" altLang="en-US" dirty="0"/>
          </a:p>
        </p:txBody>
      </p:sp>
    </p:spTree>
    <p:extLst>
      <p:ext uri="{BB962C8B-B14F-4D97-AF65-F5344CB8AC3E}">
        <p14:creationId xmlns:p14="http://schemas.microsoft.com/office/powerpoint/2010/main" val="20871619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DD67D-4824-4A30-9E70-4312DFB000F1}"/>
              </a:ext>
            </a:extLst>
          </p:cNvPr>
          <p:cNvSpPr>
            <a:spLocks noGrp="1"/>
          </p:cNvSpPr>
          <p:nvPr>
            <p:ph type="title"/>
          </p:nvPr>
        </p:nvSpPr>
        <p:spPr>
          <a:solidFill>
            <a:schemeClr val="bg1"/>
          </a:solidFill>
          <a:ln w="12700">
            <a:solidFill>
              <a:srgbClr val="7030A0"/>
            </a:solidFill>
          </a:ln>
        </p:spPr>
        <p:txBody>
          <a:bodyPr>
            <a:normAutofit/>
          </a:bodyPr>
          <a:lstStyle/>
          <a:p>
            <a:r>
              <a:rPr lang="en-GB" sz="2800" dirty="0">
                <a:latin typeface="Comic Sans MS" panose="030F0702030302020204" pitchFamily="66" charset="0"/>
              </a:rPr>
              <a:t>Why is dialogue used in narrative writing?</a:t>
            </a:r>
          </a:p>
        </p:txBody>
      </p:sp>
      <p:sp>
        <p:nvSpPr>
          <p:cNvPr id="3" name="Content Placeholder 2">
            <a:extLst>
              <a:ext uri="{FF2B5EF4-FFF2-40B4-BE49-F238E27FC236}">
                <a16:creationId xmlns:a16="http://schemas.microsoft.com/office/drawing/2014/main" id="{12D3BB8B-86B7-4BA8-91E1-407F4EEF9D94}"/>
              </a:ext>
            </a:extLst>
          </p:cNvPr>
          <p:cNvSpPr>
            <a:spLocks noGrp="1"/>
          </p:cNvSpPr>
          <p:nvPr>
            <p:ph idx="1"/>
          </p:nvPr>
        </p:nvSpPr>
        <p:spPr>
          <a:solidFill>
            <a:schemeClr val="bg1"/>
          </a:solidFill>
          <a:ln w="12700">
            <a:solidFill>
              <a:srgbClr val="7030A0"/>
            </a:solidFill>
          </a:ln>
        </p:spPr>
        <p:txBody>
          <a:bodyPr>
            <a:normAutofit/>
          </a:bodyPr>
          <a:lstStyle/>
          <a:p>
            <a:r>
              <a:rPr lang="en-GB" sz="4400" dirty="0">
                <a:latin typeface="Comic Sans MS" panose="030F0702030302020204" pitchFamily="66" charset="0"/>
              </a:rPr>
              <a:t>To advance the action</a:t>
            </a:r>
          </a:p>
          <a:p>
            <a:r>
              <a:rPr lang="en-GB" sz="4400" dirty="0">
                <a:latin typeface="Comic Sans MS" panose="030F0702030302020204" pitchFamily="66" charset="0"/>
              </a:rPr>
              <a:t>To establish character</a:t>
            </a:r>
          </a:p>
          <a:p>
            <a:r>
              <a:rPr lang="en-GB" sz="4400" dirty="0">
                <a:latin typeface="Comic Sans MS" panose="030F0702030302020204" pitchFamily="66" charset="0"/>
              </a:rPr>
              <a:t>To develop character</a:t>
            </a:r>
          </a:p>
          <a:p>
            <a:r>
              <a:rPr lang="en-GB" sz="4400" dirty="0">
                <a:latin typeface="Comic Sans MS" panose="030F0702030302020204" pitchFamily="66" charset="0"/>
              </a:rPr>
              <a:t>To provide exposition</a:t>
            </a:r>
          </a:p>
        </p:txBody>
      </p:sp>
    </p:spTree>
    <p:extLst>
      <p:ext uri="{BB962C8B-B14F-4D97-AF65-F5344CB8AC3E}">
        <p14:creationId xmlns:p14="http://schemas.microsoft.com/office/powerpoint/2010/main" val="10290250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DD67D-4824-4A30-9E70-4312DFB000F1}"/>
              </a:ext>
            </a:extLst>
          </p:cNvPr>
          <p:cNvSpPr>
            <a:spLocks noGrp="1"/>
          </p:cNvSpPr>
          <p:nvPr>
            <p:ph type="title"/>
          </p:nvPr>
        </p:nvSpPr>
        <p:spPr>
          <a:xfrm>
            <a:off x="469826" y="260648"/>
            <a:ext cx="8229600" cy="1143000"/>
          </a:xfrm>
          <a:solidFill>
            <a:schemeClr val="bg1"/>
          </a:solidFill>
          <a:ln w="12700">
            <a:solidFill>
              <a:srgbClr val="7030A0"/>
            </a:solidFill>
          </a:ln>
        </p:spPr>
        <p:txBody>
          <a:bodyPr>
            <a:normAutofit/>
          </a:bodyPr>
          <a:lstStyle/>
          <a:p>
            <a:r>
              <a:rPr lang="en-GB" sz="2800" dirty="0">
                <a:latin typeface="Comic Sans MS" panose="030F0702030302020204" pitchFamily="66" charset="0"/>
              </a:rPr>
              <a:t>What are the good things about this writing? What things could be improved?</a:t>
            </a:r>
          </a:p>
        </p:txBody>
      </p:sp>
      <p:sp>
        <p:nvSpPr>
          <p:cNvPr id="3" name="Content Placeholder 2">
            <a:extLst>
              <a:ext uri="{FF2B5EF4-FFF2-40B4-BE49-F238E27FC236}">
                <a16:creationId xmlns:a16="http://schemas.microsoft.com/office/drawing/2014/main" id="{12D3BB8B-86B7-4BA8-91E1-407F4EEF9D94}"/>
              </a:ext>
            </a:extLst>
          </p:cNvPr>
          <p:cNvSpPr>
            <a:spLocks noGrp="1"/>
          </p:cNvSpPr>
          <p:nvPr>
            <p:ph idx="1"/>
          </p:nvPr>
        </p:nvSpPr>
        <p:spPr>
          <a:solidFill>
            <a:schemeClr val="bg1"/>
          </a:solidFill>
          <a:ln w="12700">
            <a:solidFill>
              <a:srgbClr val="7030A0"/>
            </a:solidFill>
          </a:ln>
        </p:spPr>
        <p:txBody>
          <a:bodyPr>
            <a:normAutofit/>
          </a:bodyPr>
          <a:lstStyle/>
          <a:p>
            <a:pPr marL="0" indent="0">
              <a:buNone/>
            </a:pPr>
            <a:r>
              <a:rPr lang="en-GB" sz="1800" u="sng" dirty="0">
                <a:latin typeface="Comic Sans MS" panose="030F0702030302020204" pitchFamily="66" charset="0"/>
              </a:rPr>
              <a:t>Extract 1</a:t>
            </a:r>
          </a:p>
          <a:p>
            <a:pPr marL="0" indent="0">
              <a:buNone/>
            </a:pPr>
            <a:r>
              <a:rPr lang="en-GB" sz="1800" dirty="0">
                <a:latin typeface="Comic Sans MS" panose="030F0702030302020204" pitchFamily="66" charset="0"/>
              </a:rPr>
              <a:t>“I’m not going to do it,” Gary was determined to stay at the top of the cliff.</a:t>
            </a:r>
          </a:p>
          <a:p>
            <a:pPr marL="0" indent="0">
              <a:buNone/>
            </a:pPr>
            <a:r>
              <a:rPr lang="en-GB" sz="1800" dirty="0">
                <a:latin typeface="Comic Sans MS" panose="030F0702030302020204" pitchFamily="66" charset="0"/>
              </a:rPr>
              <a:t>“It’s the only way down,” explained the dragon. “ Climb on my back!”</a:t>
            </a:r>
          </a:p>
          <a:p>
            <a:pPr marL="0" indent="0">
              <a:buNone/>
            </a:pPr>
            <a:r>
              <a:rPr lang="en-GB" sz="1800" dirty="0">
                <a:latin typeface="Comic Sans MS" panose="030F0702030302020204" pitchFamily="66" charset="0"/>
              </a:rPr>
              <a:t>“No, I’d rather stay here than risk it,” Gary refused to budge. </a:t>
            </a:r>
          </a:p>
          <a:p>
            <a:pPr marL="0" indent="0">
              <a:buNone/>
            </a:pPr>
            <a:r>
              <a:rPr lang="en-GB" sz="1800" dirty="0">
                <a:latin typeface="Comic Sans MS" panose="030F0702030302020204" pitchFamily="66" charset="0"/>
              </a:rPr>
              <a:t>His friend, Monty, clambered aboard the dragon, waved and vanished over the edge. Gary sat alone.</a:t>
            </a:r>
          </a:p>
          <a:p>
            <a:pPr marL="0" indent="0">
              <a:buNone/>
            </a:pPr>
            <a:r>
              <a:rPr lang="en-GB" sz="1800" u="sng" dirty="0">
                <a:latin typeface="Comic Sans MS" panose="030F0702030302020204" pitchFamily="66" charset="0"/>
              </a:rPr>
              <a:t>Extract 2 several hours later</a:t>
            </a:r>
          </a:p>
          <a:p>
            <a:pPr marL="0" indent="0">
              <a:buNone/>
            </a:pPr>
            <a:r>
              <a:rPr lang="en-GB" sz="1800" dirty="0">
                <a:latin typeface="Comic Sans MS" panose="030F0702030302020204" pitchFamily="66" charset="0"/>
              </a:rPr>
              <a:t>“I’m not going to do it,” Gary was determined to stay on dry land.</a:t>
            </a:r>
          </a:p>
          <a:p>
            <a:pPr marL="0" indent="0">
              <a:buNone/>
            </a:pPr>
            <a:r>
              <a:rPr lang="en-GB" sz="1800" dirty="0">
                <a:latin typeface="Comic Sans MS" panose="030F0702030302020204" pitchFamily="66" charset="0"/>
              </a:rPr>
              <a:t>“It’s the only way to reach the village,” Monty explained. “It’s not as scary as the dragon and you did that – eventually.”</a:t>
            </a:r>
          </a:p>
          <a:p>
            <a:pPr marL="0" indent="0">
              <a:buNone/>
            </a:pPr>
            <a:r>
              <a:rPr lang="en-GB" sz="1800" dirty="0">
                <a:latin typeface="Comic Sans MS" panose="030F0702030302020204" pitchFamily="66" charset="0"/>
              </a:rPr>
              <a:t>“No, I’d rather stay here than risk it,” Gary refused to budge. </a:t>
            </a:r>
          </a:p>
          <a:p>
            <a:pPr marL="0" indent="0">
              <a:buNone/>
            </a:pPr>
            <a:r>
              <a:rPr lang="en-GB" sz="1800" dirty="0">
                <a:latin typeface="Comic Sans MS" panose="030F0702030302020204" pitchFamily="66" charset="0"/>
              </a:rPr>
              <a:t>Monty shouted, “Don’t be a baby, I’m off!” he dived into the white rapids surging through the gorge and vanished from sight. Gary was alone again.</a:t>
            </a:r>
          </a:p>
          <a:p>
            <a:pPr marL="0" indent="0">
              <a:buNone/>
            </a:pPr>
            <a:endParaRPr lang="en-GB" sz="1800" dirty="0">
              <a:latin typeface="Comic Sans MS" panose="030F0702030302020204" pitchFamily="66" charset="0"/>
            </a:endParaRPr>
          </a:p>
          <a:p>
            <a:endParaRPr lang="en-GB" sz="2400" dirty="0">
              <a:latin typeface="Comic Sans MS" panose="030F0702030302020204" pitchFamily="66" charset="0"/>
            </a:endParaRPr>
          </a:p>
        </p:txBody>
      </p:sp>
    </p:spTree>
    <p:extLst>
      <p:ext uri="{BB962C8B-B14F-4D97-AF65-F5344CB8AC3E}">
        <p14:creationId xmlns:p14="http://schemas.microsoft.com/office/powerpoint/2010/main" val="11515793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DD67D-4824-4A30-9E70-4312DFB000F1}"/>
              </a:ext>
            </a:extLst>
          </p:cNvPr>
          <p:cNvSpPr>
            <a:spLocks noGrp="1"/>
          </p:cNvSpPr>
          <p:nvPr>
            <p:ph type="title"/>
          </p:nvPr>
        </p:nvSpPr>
        <p:spPr>
          <a:solidFill>
            <a:schemeClr val="bg1"/>
          </a:solidFill>
          <a:ln w="12700">
            <a:solidFill>
              <a:srgbClr val="7030A0"/>
            </a:solidFill>
          </a:ln>
        </p:spPr>
        <p:txBody>
          <a:bodyPr>
            <a:normAutofit/>
          </a:bodyPr>
          <a:lstStyle/>
          <a:p>
            <a:r>
              <a:rPr lang="en-GB" sz="2800" dirty="0">
                <a:latin typeface="Comic Sans MS" panose="030F0702030302020204" pitchFamily="66" charset="0"/>
              </a:rPr>
              <a:t>Dialogue to develop character</a:t>
            </a:r>
          </a:p>
        </p:txBody>
      </p:sp>
      <p:sp>
        <p:nvSpPr>
          <p:cNvPr id="3" name="Content Placeholder 2">
            <a:extLst>
              <a:ext uri="{FF2B5EF4-FFF2-40B4-BE49-F238E27FC236}">
                <a16:creationId xmlns:a16="http://schemas.microsoft.com/office/drawing/2014/main" id="{12D3BB8B-86B7-4BA8-91E1-407F4EEF9D94}"/>
              </a:ext>
            </a:extLst>
          </p:cNvPr>
          <p:cNvSpPr>
            <a:spLocks noGrp="1"/>
          </p:cNvSpPr>
          <p:nvPr>
            <p:ph idx="1"/>
          </p:nvPr>
        </p:nvSpPr>
        <p:spPr>
          <a:solidFill>
            <a:schemeClr val="bg1"/>
          </a:solidFill>
          <a:ln w="12700">
            <a:solidFill>
              <a:srgbClr val="7030A0"/>
            </a:solidFill>
          </a:ln>
        </p:spPr>
        <p:txBody>
          <a:bodyPr>
            <a:normAutofit/>
          </a:bodyPr>
          <a:lstStyle/>
          <a:p>
            <a:pPr marL="0" indent="0">
              <a:buNone/>
            </a:pPr>
            <a:r>
              <a:rPr lang="en-GB" sz="2400" dirty="0">
                <a:latin typeface="Comic Sans MS" panose="030F0702030302020204" pitchFamily="66" charset="0"/>
              </a:rPr>
              <a:t>To develop character the dialogue at different points in the story must show how the character has changed because of the events in the story. This can be done in different ways:</a:t>
            </a:r>
          </a:p>
          <a:p>
            <a:r>
              <a:rPr lang="en-GB" sz="2400" dirty="0">
                <a:latin typeface="Comic Sans MS" panose="030F0702030302020204" pitchFamily="66" charset="0"/>
              </a:rPr>
              <a:t>Speech patterns can change</a:t>
            </a:r>
          </a:p>
          <a:p>
            <a:r>
              <a:rPr lang="en-GB" sz="2400" dirty="0">
                <a:latin typeface="Comic Sans MS" panose="030F0702030302020204" pitchFamily="66" charset="0"/>
              </a:rPr>
              <a:t>Reactions to similar situations</a:t>
            </a:r>
          </a:p>
          <a:p>
            <a:r>
              <a:rPr lang="en-GB" sz="2400" dirty="0">
                <a:latin typeface="Comic Sans MS" panose="030F0702030302020204" pitchFamily="66" charset="0"/>
              </a:rPr>
              <a:t>Vocabulary development</a:t>
            </a:r>
          </a:p>
          <a:p>
            <a:pPr marL="0" indent="0">
              <a:buNone/>
            </a:pPr>
            <a:endParaRPr lang="en-GB" sz="2400" dirty="0">
              <a:latin typeface="Comic Sans MS" panose="030F0702030302020204" pitchFamily="66" charset="0"/>
            </a:endParaRPr>
          </a:p>
        </p:txBody>
      </p:sp>
    </p:spTree>
    <p:extLst>
      <p:ext uri="{BB962C8B-B14F-4D97-AF65-F5344CB8AC3E}">
        <p14:creationId xmlns:p14="http://schemas.microsoft.com/office/powerpoint/2010/main" val="3941418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DD67D-4824-4A30-9E70-4312DFB000F1}"/>
              </a:ext>
            </a:extLst>
          </p:cNvPr>
          <p:cNvSpPr>
            <a:spLocks noGrp="1"/>
          </p:cNvSpPr>
          <p:nvPr>
            <p:ph type="title"/>
          </p:nvPr>
        </p:nvSpPr>
        <p:spPr>
          <a:solidFill>
            <a:schemeClr val="bg1"/>
          </a:solidFill>
          <a:ln w="12700">
            <a:solidFill>
              <a:srgbClr val="7030A0"/>
            </a:solidFill>
          </a:ln>
        </p:spPr>
        <p:txBody>
          <a:bodyPr>
            <a:normAutofit/>
          </a:bodyPr>
          <a:lstStyle/>
          <a:p>
            <a:r>
              <a:rPr lang="en-GB" sz="2800" dirty="0">
                <a:latin typeface="Comic Sans MS" panose="030F0702030302020204" pitchFamily="66" charset="0"/>
              </a:rPr>
              <a:t>Dialogue to develop character – changing speech patterns</a:t>
            </a:r>
          </a:p>
        </p:txBody>
      </p:sp>
      <p:sp>
        <p:nvSpPr>
          <p:cNvPr id="3" name="Content Placeholder 2">
            <a:extLst>
              <a:ext uri="{FF2B5EF4-FFF2-40B4-BE49-F238E27FC236}">
                <a16:creationId xmlns:a16="http://schemas.microsoft.com/office/drawing/2014/main" id="{12D3BB8B-86B7-4BA8-91E1-407F4EEF9D94}"/>
              </a:ext>
            </a:extLst>
          </p:cNvPr>
          <p:cNvSpPr>
            <a:spLocks noGrp="1"/>
          </p:cNvSpPr>
          <p:nvPr>
            <p:ph idx="1"/>
          </p:nvPr>
        </p:nvSpPr>
        <p:spPr>
          <a:solidFill>
            <a:schemeClr val="bg1"/>
          </a:solidFill>
          <a:ln w="12700">
            <a:solidFill>
              <a:srgbClr val="7030A0"/>
            </a:solidFill>
          </a:ln>
        </p:spPr>
        <p:txBody>
          <a:bodyPr>
            <a:normAutofit/>
          </a:bodyPr>
          <a:lstStyle/>
          <a:p>
            <a:pPr marL="0" indent="0">
              <a:buNone/>
            </a:pPr>
            <a:r>
              <a:rPr lang="en-US" sz="1800" b="0" i="0" dirty="0">
                <a:solidFill>
                  <a:srgbClr val="292929"/>
                </a:solidFill>
                <a:effectLst/>
                <a:latin typeface="Comic Sans MS" panose="030F0702030302020204" pitchFamily="66" charset="0"/>
              </a:rPr>
              <a:t>Using dialogue to develop the character through the story means</a:t>
            </a:r>
          </a:p>
          <a:p>
            <a:r>
              <a:rPr lang="en-US" sz="1800" b="0" i="0" dirty="0">
                <a:solidFill>
                  <a:srgbClr val="292929"/>
                </a:solidFill>
                <a:effectLst/>
                <a:latin typeface="Comic Sans MS" panose="030F0702030302020204" pitchFamily="66" charset="0"/>
              </a:rPr>
              <a:t> having them speak to the other characters and interact with the things around them one way at the beginning of the story</a:t>
            </a:r>
          </a:p>
          <a:p>
            <a:r>
              <a:rPr lang="en-US" sz="1800" b="0" i="0" dirty="0">
                <a:solidFill>
                  <a:srgbClr val="292929"/>
                </a:solidFill>
                <a:effectLst/>
                <a:latin typeface="Comic Sans MS" panose="030F0702030302020204" pitchFamily="66" charset="0"/>
              </a:rPr>
              <a:t> showing the change in them throughout the story by having them interact with the world and characters in different ways</a:t>
            </a:r>
          </a:p>
          <a:p>
            <a:endParaRPr lang="en-US" sz="1800" dirty="0">
              <a:solidFill>
                <a:srgbClr val="292929"/>
              </a:solidFill>
              <a:latin typeface="Comic Sans MS" panose="030F0702030302020204" pitchFamily="66" charset="0"/>
            </a:endParaRPr>
          </a:p>
          <a:p>
            <a:pPr marL="0" indent="0">
              <a:buNone/>
            </a:pPr>
            <a:r>
              <a:rPr lang="en-US" sz="1800" dirty="0">
                <a:solidFill>
                  <a:srgbClr val="292929"/>
                </a:solidFill>
                <a:latin typeface="Comic Sans MS" panose="030F0702030302020204" pitchFamily="66" charset="0"/>
              </a:rPr>
              <a:t>This can be done by altering the way a character speaks. </a:t>
            </a:r>
          </a:p>
          <a:p>
            <a:pPr marL="0" indent="0">
              <a:buNone/>
            </a:pPr>
            <a:r>
              <a:rPr lang="en-US" sz="1800" dirty="0">
                <a:solidFill>
                  <a:srgbClr val="292929"/>
                </a:solidFill>
                <a:latin typeface="Comic Sans MS" panose="030F0702030302020204" pitchFamily="66" charset="0"/>
              </a:rPr>
              <a:t>For example, a character who is nervous at the start of the story might stutter and speak in short sentences. By the end of the story this character has become confident and will speak in longer coherent sentences.</a:t>
            </a:r>
            <a:endParaRPr lang="en-GB" sz="1800" dirty="0">
              <a:latin typeface="Comic Sans MS" panose="030F0702030302020204" pitchFamily="66" charset="0"/>
            </a:endParaRPr>
          </a:p>
        </p:txBody>
      </p:sp>
    </p:spTree>
    <p:extLst>
      <p:ext uri="{BB962C8B-B14F-4D97-AF65-F5344CB8AC3E}">
        <p14:creationId xmlns:p14="http://schemas.microsoft.com/office/powerpoint/2010/main" val="9682211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DD67D-4824-4A30-9E70-4312DFB000F1}"/>
              </a:ext>
            </a:extLst>
          </p:cNvPr>
          <p:cNvSpPr>
            <a:spLocks noGrp="1"/>
          </p:cNvSpPr>
          <p:nvPr>
            <p:ph type="title"/>
          </p:nvPr>
        </p:nvSpPr>
        <p:spPr>
          <a:solidFill>
            <a:schemeClr val="bg1"/>
          </a:solidFill>
          <a:ln w="12700">
            <a:solidFill>
              <a:srgbClr val="7030A0"/>
            </a:solidFill>
          </a:ln>
        </p:spPr>
        <p:txBody>
          <a:bodyPr>
            <a:normAutofit/>
          </a:bodyPr>
          <a:lstStyle/>
          <a:p>
            <a:r>
              <a:rPr lang="en-GB" sz="2800" dirty="0">
                <a:latin typeface="Comic Sans MS" panose="030F0702030302020204" pitchFamily="66" charset="0"/>
              </a:rPr>
              <a:t>Dialogue to develop character – speech patterns change</a:t>
            </a:r>
          </a:p>
        </p:txBody>
      </p:sp>
      <p:sp>
        <p:nvSpPr>
          <p:cNvPr id="3" name="Content Placeholder 2">
            <a:extLst>
              <a:ext uri="{FF2B5EF4-FFF2-40B4-BE49-F238E27FC236}">
                <a16:creationId xmlns:a16="http://schemas.microsoft.com/office/drawing/2014/main" id="{12D3BB8B-86B7-4BA8-91E1-407F4EEF9D94}"/>
              </a:ext>
            </a:extLst>
          </p:cNvPr>
          <p:cNvSpPr>
            <a:spLocks noGrp="1"/>
          </p:cNvSpPr>
          <p:nvPr>
            <p:ph idx="1"/>
          </p:nvPr>
        </p:nvSpPr>
        <p:spPr>
          <a:xfrm>
            <a:off x="457200" y="1600200"/>
            <a:ext cx="8229600" cy="4853136"/>
          </a:xfrm>
          <a:solidFill>
            <a:schemeClr val="bg1"/>
          </a:solidFill>
          <a:ln w="12700">
            <a:solidFill>
              <a:srgbClr val="7030A0"/>
            </a:solidFill>
          </a:ln>
        </p:spPr>
        <p:txBody>
          <a:bodyPr>
            <a:normAutofit/>
          </a:bodyPr>
          <a:lstStyle/>
          <a:p>
            <a:pPr marL="0" indent="0">
              <a:buNone/>
            </a:pPr>
            <a:r>
              <a:rPr lang="en-GB" sz="1800" u="sng" dirty="0">
                <a:latin typeface="Comic Sans MS" panose="030F0702030302020204" pitchFamily="66" charset="0"/>
              </a:rPr>
              <a:t>Extract 1</a:t>
            </a:r>
          </a:p>
          <a:p>
            <a:pPr marL="0" indent="0">
              <a:buNone/>
            </a:pPr>
            <a:r>
              <a:rPr lang="en-GB" sz="1800" dirty="0">
                <a:latin typeface="Comic Sans MS" panose="030F0702030302020204" pitchFamily="66" charset="0"/>
              </a:rPr>
              <a:t>“ </a:t>
            </a:r>
            <a:r>
              <a:rPr lang="en-GB" sz="1800" dirty="0">
                <a:highlight>
                  <a:srgbClr val="FFFF00"/>
                </a:highlight>
                <a:latin typeface="Comic Sans MS" panose="030F0702030302020204" pitchFamily="66" charset="0"/>
              </a:rPr>
              <a:t>No!” growled Miriam. She glared </a:t>
            </a:r>
            <a:r>
              <a:rPr lang="en-GB" sz="1800" dirty="0">
                <a:latin typeface="Comic Sans MS" panose="030F0702030302020204" pitchFamily="66" charset="0"/>
              </a:rPr>
              <a:t>at her Mum.</a:t>
            </a:r>
          </a:p>
          <a:p>
            <a:pPr marL="0" indent="0">
              <a:buNone/>
            </a:pPr>
            <a:r>
              <a:rPr lang="en-GB" sz="1800" dirty="0">
                <a:latin typeface="Comic Sans MS" panose="030F0702030302020204" pitchFamily="66" charset="0"/>
              </a:rPr>
              <a:t>“ I only asked you to help me with the gardening,” Mum said. “ It won’t take long and you might learn something.” Miriam </a:t>
            </a:r>
            <a:r>
              <a:rPr lang="en-GB" sz="1800" dirty="0">
                <a:highlight>
                  <a:srgbClr val="FFFF00"/>
                </a:highlight>
                <a:latin typeface="Comic Sans MS" panose="030F0702030302020204" pitchFamily="66" charset="0"/>
              </a:rPr>
              <a:t>slammed the door as she stomped out of the kitchen.</a:t>
            </a:r>
          </a:p>
          <a:p>
            <a:pPr marL="0" indent="0">
              <a:buNone/>
            </a:pPr>
            <a:endParaRPr lang="en-GB" sz="1800" dirty="0">
              <a:latin typeface="Comic Sans MS" panose="030F0702030302020204" pitchFamily="66" charset="0"/>
            </a:endParaRPr>
          </a:p>
          <a:p>
            <a:pPr marL="0" indent="0">
              <a:buNone/>
            </a:pPr>
            <a:r>
              <a:rPr lang="en-GB" sz="1800" u="sng" dirty="0">
                <a:latin typeface="Comic Sans MS" panose="030F0702030302020204" pitchFamily="66" charset="0"/>
              </a:rPr>
              <a:t>Extract 2 – takes place several months later</a:t>
            </a:r>
          </a:p>
          <a:p>
            <a:pPr marL="0" indent="0">
              <a:buNone/>
            </a:pPr>
            <a:r>
              <a:rPr lang="en-GB" sz="1800" dirty="0">
                <a:latin typeface="Comic Sans MS" panose="030F0702030302020204" pitchFamily="66" charset="0"/>
              </a:rPr>
              <a:t>“ I’m going to bake some cakes this afternoon,” Mum stated as she started looking for her recipe book.</a:t>
            </a:r>
          </a:p>
          <a:p>
            <a:pPr marL="0" indent="0">
              <a:buNone/>
            </a:pPr>
            <a:r>
              <a:rPr lang="en-GB" sz="1800" dirty="0">
                <a:latin typeface="Comic Sans MS" panose="030F0702030302020204" pitchFamily="66" charset="0"/>
              </a:rPr>
              <a:t>“ OOH! I would love to help you, please can I?” Miriam wheedled. “ I love it when we do things together.”</a:t>
            </a:r>
          </a:p>
          <a:p>
            <a:pPr marL="0" indent="0">
              <a:buNone/>
            </a:pPr>
            <a:r>
              <a:rPr lang="en-GB" sz="1800" dirty="0">
                <a:latin typeface="Comic Sans MS" panose="030F0702030302020204" pitchFamily="66" charset="0"/>
              </a:rPr>
              <a:t>“Of course you can help, darling!” Mum passed an apron to Miriam who put it on and rolled up her sleeves.</a:t>
            </a:r>
          </a:p>
          <a:p>
            <a:pPr marL="0" indent="0">
              <a:buNone/>
            </a:pPr>
            <a:endParaRPr lang="en-GB" sz="1800" dirty="0">
              <a:latin typeface="Comic Sans MS" panose="030F0702030302020204" pitchFamily="66" charset="0"/>
            </a:endParaRPr>
          </a:p>
        </p:txBody>
      </p:sp>
      <p:sp>
        <p:nvSpPr>
          <p:cNvPr id="4" name="Speech Bubble: Rectangle 3">
            <a:extLst>
              <a:ext uri="{FF2B5EF4-FFF2-40B4-BE49-F238E27FC236}">
                <a16:creationId xmlns:a16="http://schemas.microsoft.com/office/drawing/2014/main" id="{B1F8EF3F-99BA-CDA7-DBD4-EB7A712CAE51}"/>
              </a:ext>
            </a:extLst>
          </p:cNvPr>
          <p:cNvSpPr/>
          <p:nvPr/>
        </p:nvSpPr>
        <p:spPr>
          <a:xfrm>
            <a:off x="2699792" y="404664"/>
            <a:ext cx="3960440" cy="1512168"/>
          </a:xfrm>
          <a:prstGeom prst="wedgeRectCallout">
            <a:avLst>
              <a:gd name="adj1" fmla="val -78576"/>
              <a:gd name="adj2" fmla="val 54206"/>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Comic Sans MS" panose="030F0702030302020204" pitchFamily="66" charset="0"/>
              </a:rPr>
              <a:t>In the first extract Miriam speaks abruptly and is rude to her mother.</a:t>
            </a:r>
          </a:p>
        </p:txBody>
      </p:sp>
    </p:spTree>
    <p:extLst>
      <p:ext uri="{BB962C8B-B14F-4D97-AF65-F5344CB8AC3E}">
        <p14:creationId xmlns:p14="http://schemas.microsoft.com/office/powerpoint/2010/main" val="2440187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2965</Words>
  <Application>Microsoft Office PowerPoint</Application>
  <PresentationFormat>On-screen Show (4:3)</PresentationFormat>
  <Paragraphs>179</Paragraphs>
  <Slides>26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Comic Sans MS</vt:lpstr>
      <vt:lpstr>Monotype Corsiva</vt:lpstr>
      <vt:lpstr>Office Theme</vt:lpstr>
      <vt:lpstr>Writing Workshops</vt:lpstr>
      <vt:lpstr>Notes</vt:lpstr>
      <vt:lpstr>Contents</vt:lpstr>
      <vt:lpstr>Notes</vt:lpstr>
      <vt:lpstr>Why is dialogue used in narrative writing?</vt:lpstr>
      <vt:lpstr>What are the good things about this writing? What things could be improved?</vt:lpstr>
      <vt:lpstr>Dialogue to develop character</vt:lpstr>
      <vt:lpstr>Dialogue to develop character – changing speech patterns</vt:lpstr>
      <vt:lpstr>Dialogue to develop character – speech patterns change</vt:lpstr>
      <vt:lpstr>Dialogue to develop character – speech patterns change</vt:lpstr>
      <vt:lpstr>Drama 1</vt:lpstr>
      <vt:lpstr>Drama 2</vt:lpstr>
      <vt:lpstr>Drama 3</vt:lpstr>
      <vt:lpstr>Dialogue to develop character – reaction to similar situations</vt:lpstr>
      <vt:lpstr>Dialogue to develop character - reaction to similar situations</vt:lpstr>
      <vt:lpstr>Dialogue to develop character - reaction to similar situations</vt:lpstr>
      <vt:lpstr>Drama 4</vt:lpstr>
      <vt:lpstr>Drama 5</vt:lpstr>
      <vt:lpstr>Drama 6</vt:lpstr>
      <vt:lpstr>Dialogue to develop character – vocabulary change</vt:lpstr>
      <vt:lpstr>Dialogue to develop character – vocabulary change</vt:lpstr>
      <vt:lpstr>Dialogue to develop character – vocabulary change</vt:lpstr>
      <vt:lpstr>Drama 8</vt:lpstr>
      <vt:lpstr>Drama 9</vt:lpstr>
      <vt:lpstr>Drama 10</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Writing a Setting</dc:title>
  <dc:creator>Anne</dc:creator>
  <cp:lastModifiedBy>anne.pillar@gmail.com</cp:lastModifiedBy>
  <cp:revision>30</cp:revision>
  <dcterms:created xsi:type="dcterms:W3CDTF">2016-09-07T18:40:23Z</dcterms:created>
  <dcterms:modified xsi:type="dcterms:W3CDTF">2022-10-25T10:05:43Z</dcterms:modified>
</cp:coreProperties>
</file>